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419" r:id="rId3"/>
    <p:sldId id="418" r:id="rId4"/>
    <p:sldId id="420" r:id="rId5"/>
    <p:sldId id="421" r:id="rId6"/>
    <p:sldId id="424" r:id="rId7"/>
    <p:sldId id="392" r:id="rId8"/>
    <p:sldId id="395" r:id="rId9"/>
    <p:sldId id="330" r:id="rId10"/>
    <p:sldId id="367" r:id="rId11"/>
    <p:sldId id="339" r:id="rId12"/>
    <p:sldId id="341" r:id="rId13"/>
    <p:sldId id="361" r:id="rId14"/>
    <p:sldId id="399" r:id="rId15"/>
    <p:sldId id="400" r:id="rId16"/>
    <p:sldId id="354" r:id="rId17"/>
    <p:sldId id="413" r:id="rId18"/>
    <p:sldId id="401" r:id="rId19"/>
    <p:sldId id="402" r:id="rId20"/>
    <p:sldId id="414" r:id="rId21"/>
    <p:sldId id="404" r:id="rId22"/>
    <p:sldId id="405" r:id="rId23"/>
    <p:sldId id="407" r:id="rId24"/>
    <p:sldId id="408" r:id="rId25"/>
    <p:sldId id="416" r:id="rId26"/>
    <p:sldId id="285" r:id="rId27"/>
    <p:sldId id="40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96" autoAdjust="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97DE8-EAFE-4AF3-A3D3-7C7EB803A196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946FF-98D6-4BA1-97F5-2FC9BF0F7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57CC72-35E9-4F6E-AADD-969A1B2EDBFF}" type="slidenum">
              <a:rPr lang="ar-SA" smtClean="0">
                <a:latin typeface="Arial" pitchFamily="34" charset="0"/>
              </a:rPr>
              <a:pPr/>
              <a:t>1</a:t>
            </a:fld>
            <a:endParaRPr lang="nl-NL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F9AC77-36AD-4245-8F92-44332B9FC30B}" type="slidenum">
              <a:rPr lang="ar-SA">
                <a:cs typeface="+mn-cs"/>
              </a:rPr>
              <a:pPr>
                <a:defRPr/>
              </a:pPr>
              <a:t>6</a:t>
            </a:fld>
            <a:endParaRPr lang="en-US"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97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6A0A0-721A-4A78-8439-4CB8A65E8395}" type="slidenum">
              <a:rPr lang="ar-SA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F85E2C-FBA6-497D-8BEE-4C71B5F1C04F}" type="slidenum">
              <a:rPr lang="en-US"/>
              <a:pPr/>
              <a:t>9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457200" eaLnBrk="1" hangingPunct="1"/>
            <a:endParaRPr lang="en-US" dirty="0">
              <a:ea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867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287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4299DE-271C-477B-92C6-14B7F9AF3C8E}" type="slidenum">
              <a:rPr lang="ar-SA" smtClean="0">
                <a:latin typeface="Arial" pitchFamily="34" charset="0"/>
              </a:rPr>
              <a:pPr/>
              <a:t>26</a:t>
            </a:fld>
            <a:endParaRPr lang="nl-NL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231" y="82550"/>
            <a:ext cx="8358554" cy="444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40727" y="1701800"/>
            <a:ext cx="3949211" cy="4546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30615" y="1701800"/>
            <a:ext cx="3950677" cy="45466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93091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18F35-41B0-4609-95BA-2798275D8EDE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9ECFE-03F0-43A0-A682-1B1CD06E6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wmf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3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E:\&#1575;&#1604;&#1583;&#1608;&#1585;&#1575;&#1578;\RT%20pcr%20and%20DNA%20seq%20-%202015\last\DNA%20Sequencing.mp4" TargetMode="External"/><Relationship Id="rId1" Type="http://schemas.microsoft.com/office/2007/relationships/media" Target="file:///E:\&#1575;&#1604;&#1583;&#1608;&#1585;&#1575;&#1578;\RT%20pcr%20and%20DNA%20seq%20-%202015\last\DNA%20Sequencing.mp4" TargetMode="Externa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9"/>
          <p:cNvSpPr txBox="1">
            <a:spLocks noChangeArrowheads="1"/>
          </p:cNvSpPr>
          <p:nvPr/>
        </p:nvSpPr>
        <p:spPr bwMode="auto">
          <a:xfrm>
            <a:off x="2971800" y="3352800"/>
            <a:ext cx="333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latin typeface="Comic Sans MS" pitchFamily="66" charset="0"/>
                <a:cs typeface="Arial" pitchFamily="34" charset="0"/>
              </a:rPr>
              <a:t>A</a:t>
            </a:r>
            <a:r>
              <a:rPr lang="ar-EG" sz="2000" b="1">
                <a:latin typeface="Comic Sans MS" pitchFamily="66" charset="0"/>
                <a:cs typeface="Arial" pitchFamily="34" charset="0"/>
              </a:rPr>
              <a:t>meer</a:t>
            </a:r>
            <a:r>
              <a:rPr lang="en-US" sz="2000" b="1">
                <a:latin typeface="Comic Sans MS" pitchFamily="66" charset="0"/>
                <a:cs typeface="Arial" pitchFamily="34" charset="0"/>
              </a:rPr>
              <a:t> Effat M.</a:t>
            </a:r>
            <a:r>
              <a:rPr lang="ar-EG" sz="2000" b="1">
                <a:latin typeface="Comic Sans MS" pitchFamily="66" charset="0"/>
                <a:cs typeface="Arial" pitchFamily="34" charset="0"/>
              </a:rPr>
              <a:t> Elfarash</a:t>
            </a:r>
            <a:endParaRPr lang="nl-NL" sz="2000" b="1"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4343400"/>
            <a:ext cx="7010400" cy="25146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Dept. of Genetics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Fac. of Agriculture, </a:t>
            </a:r>
            <a:r>
              <a:rPr lang="en-US" sz="2800" kern="0" dirty="0" err="1">
                <a:latin typeface="Comic Sans MS" pitchFamily="66" charset="0"/>
              </a:rPr>
              <a:t>Assiut</a:t>
            </a:r>
            <a:r>
              <a:rPr lang="en-US" sz="2800" kern="0" dirty="0">
                <a:latin typeface="Comic Sans MS" pitchFamily="66" charset="0"/>
              </a:rPr>
              <a:t> Univ.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amir_effat@yahoo.com</a:t>
            </a:r>
          </a:p>
        </p:txBody>
      </p:sp>
      <p:sp>
        <p:nvSpPr>
          <p:cNvPr id="14340" name="Rectangle 2"/>
          <p:cNvSpPr txBox="1">
            <a:spLocks noChangeArrowheads="1"/>
          </p:cNvSpPr>
          <p:nvPr/>
        </p:nvSpPr>
        <p:spPr bwMode="auto">
          <a:xfrm>
            <a:off x="762000" y="1143000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dirty="0">
                <a:latin typeface="Comic Sans MS" pitchFamily="66" charset="0"/>
              </a:rPr>
              <a:t>Setting up your Sequencing reaction</a:t>
            </a:r>
            <a:endParaRPr lang="en-US" sz="4000" b="1" dirty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Purification Overview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5410200" cy="48768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None/>
            </a:pPr>
            <a:r>
              <a:rPr lang="en-US" dirty="0"/>
              <a:t>Most DNA extraction protocols consist of 3 parts</a:t>
            </a:r>
          </a:p>
          <a:p>
            <a:pPr marL="1371600" lvl="2" indent="-457200">
              <a:lnSpc>
                <a:spcPct val="80000"/>
              </a:lnSpc>
              <a:buFontTx/>
              <a:buAutoNum type="arabicPeriod"/>
            </a:pPr>
            <a:r>
              <a:rPr lang="en-US" sz="3200" b="1" dirty="0">
                <a:solidFill>
                  <a:srgbClr val="FF0000"/>
                </a:solidFill>
              </a:rPr>
              <a:t>Cell </a:t>
            </a:r>
            <a:r>
              <a:rPr lang="en-US" sz="3200" b="1" dirty="0" err="1">
                <a:solidFill>
                  <a:srgbClr val="FF0000"/>
                </a:solidFill>
              </a:rPr>
              <a:t>lysis</a:t>
            </a:r>
            <a:endParaRPr lang="en-US" sz="3200" b="1" dirty="0">
              <a:solidFill>
                <a:srgbClr val="FF0000"/>
              </a:solidFill>
            </a:endParaRPr>
          </a:p>
          <a:p>
            <a:pPr marL="1371600" lvl="2" indent="-457200">
              <a:lnSpc>
                <a:spcPct val="80000"/>
              </a:lnSpc>
              <a:buFontTx/>
              <a:buAutoNum type="arabicPeriod"/>
            </a:pPr>
            <a:r>
              <a:rPr lang="en-US" sz="3200" b="1" dirty="0">
                <a:solidFill>
                  <a:srgbClr val="FF0000"/>
                </a:solidFill>
              </a:rPr>
              <a:t>Removing contaminating proteins, RNA, or macromolecules</a:t>
            </a:r>
          </a:p>
          <a:p>
            <a:pPr marL="1371600" lvl="2" indent="-457200">
              <a:lnSpc>
                <a:spcPct val="80000"/>
              </a:lnSpc>
              <a:buFontTx/>
              <a:buAutoNum type="arabicPeriod"/>
            </a:pPr>
            <a:r>
              <a:rPr lang="en-US" sz="3200" b="1" dirty="0">
                <a:solidFill>
                  <a:srgbClr val="FF0000"/>
                </a:solidFill>
                <a:cs typeface="Arial" charset="0"/>
              </a:rPr>
              <a:t>Recovery of the DNA</a:t>
            </a:r>
          </a:p>
          <a:p>
            <a:pPr marL="1371600" lvl="2" indent="-457200">
              <a:lnSpc>
                <a:spcPct val="80000"/>
              </a:lnSpc>
              <a:buFontTx/>
              <a:buAutoNum type="arabicPeriod"/>
            </a:pPr>
            <a:endParaRPr lang="en-US" sz="3200" b="1" dirty="0">
              <a:solidFill>
                <a:srgbClr val="FF0000"/>
              </a:solidFill>
              <a:cs typeface="Arial" charset="0"/>
            </a:endParaRPr>
          </a:p>
          <a:p>
            <a:pPr marL="1371600" lvl="2" indent="-457200">
              <a:lnSpc>
                <a:spcPct val="80000"/>
              </a:lnSpc>
              <a:buFontTx/>
              <a:buAutoNum type="arabicPeriod"/>
            </a:pP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37249" t="6274"/>
          <a:stretch>
            <a:fillRect/>
          </a:stretch>
        </p:blipFill>
        <p:spPr>
          <a:xfrm>
            <a:off x="5867400" y="2988376"/>
            <a:ext cx="3200400" cy="3869624"/>
          </a:xfrm>
          <a:prstGeom prst="rect">
            <a:avLst/>
          </a:prstGeom>
          <a:noFill/>
        </p:spPr>
      </p:pic>
      <p:pic>
        <p:nvPicPr>
          <p:cNvPr id="6" name="Picture 2" descr="http://2009.igem.org/wiki/images/thumb/a/a3/Dna_sources.png/450px-Dna_sourc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232916"/>
            <a:ext cx="2438400" cy="160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838200" y="0"/>
            <a:ext cx="7315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Amplify the target Gene Using (PCR)</a:t>
            </a:r>
            <a:endParaRPr kumimoji="0" lang="en-US" sz="48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371600"/>
            <a:ext cx="6934200" cy="5119643"/>
          </a:xfrm>
        </p:spPr>
      </p:pic>
      <p:pic>
        <p:nvPicPr>
          <p:cNvPr id="15" name="Picture 7" descr="Et_Br_Gel.jpg"/>
          <p:cNvPicPr>
            <a:picLocks noChangeAspect="1"/>
          </p:cNvPicPr>
          <p:nvPr/>
        </p:nvPicPr>
        <p:blipFill>
          <a:blip r:embed="rId3"/>
          <a:srcRect r="68750" b="58890"/>
          <a:stretch>
            <a:fillRect/>
          </a:stretch>
        </p:blipFill>
        <p:spPr bwMode="auto">
          <a:xfrm>
            <a:off x="1524000" y="4292600"/>
            <a:ext cx="17526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Et_Br_Ge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838200"/>
            <a:ext cx="7315200" cy="548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105400"/>
            <a:ext cx="8077200" cy="1905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cap="small" dirty="0">
                <a:solidFill>
                  <a:schemeClr val="bg1"/>
                </a:solidFill>
                <a:latin typeface="+mn-lt"/>
              </a:rPr>
              <a:t>Did your PCR work?</a:t>
            </a:r>
            <a:br>
              <a:rPr lang="en-US" sz="5400" cap="small" dirty="0">
                <a:solidFill>
                  <a:schemeClr val="bg1"/>
                </a:solidFill>
                <a:latin typeface="Trebuchet MS" pitchFamily="34" charset="0"/>
              </a:rPr>
            </a:br>
            <a:endParaRPr lang="en-US" sz="5400" cap="small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PCR purification</a:t>
            </a:r>
          </a:p>
        </p:txBody>
      </p:sp>
      <p:pic>
        <p:nvPicPr>
          <p:cNvPr id="76802" name="Picture 2" descr="http://www.chembio.co.uk/images/uploads/Extraction/PCR-CleanupDia.jpg?0.44120557776685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1676400"/>
            <a:ext cx="4648200" cy="4989144"/>
          </a:xfrm>
          <a:prstGeom prst="rect">
            <a:avLst/>
          </a:prstGeom>
          <a:noFill/>
        </p:spPr>
      </p:pic>
      <p:pic>
        <p:nvPicPr>
          <p:cNvPr id="5" name="Picture 7" descr="Et_Br_Gel.jpg"/>
          <p:cNvPicPr>
            <a:picLocks noChangeAspect="1"/>
          </p:cNvPicPr>
          <p:nvPr/>
        </p:nvPicPr>
        <p:blipFill>
          <a:blip r:embed="rId3"/>
          <a:srcRect r="68750" b="44380"/>
          <a:stretch>
            <a:fillRect/>
          </a:stretch>
        </p:blipFill>
        <p:spPr bwMode="auto">
          <a:xfrm>
            <a:off x="914400" y="1905000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2400" y="1285874"/>
            <a:ext cx="8297326" cy="5572126"/>
            <a:chOff x="914401" y="457200"/>
            <a:chExt cx="8297326" cy="5572126"/>
          </a:xfrm>
        </p:grpSpPr>
        <p:pic>
          <p:nvPicPr>
            <p:cNvPr id="162818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t="26846"/>
            <a:stretch>
              <a:fillRect/>
            </a:stretch>
          </p:blipFill>
          <p:spPr bwMode="auto">
            <a:xfrm>
              <a:off x="914401" y="2133600"/>
              <a:ext cx="8297326" cy="3895726"/>
            </a:xfrm>
            <a:prstGeom prst="rect">
              <a:avLst/>
            </a:prstGeom>
            <a:noFill/>
          </p:spPr>
        </p:pic>
        <p:pic>
          <p:nvPicPr>
            <p:cNvPr id="5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t="15740" r="86224" b="77106"/>
            <a:stretch>
              <a:fillRect/>
            </a:stretch>
          </p:blipFill>
          <p:spPr bwMode="auto">
            <a:xfrm>
              <a:off x="4191000" y="609600"/>
              <a:ext cx="1143000" cy="381000"/>
            </a:xfrm>
            <a:prstGeom prst="rect">
              <a:avLst/>
            </a:prstGeom>
            <a:noFill/>
          </p:spPr>
        </p:pic>
        <p:pic>
          <p:nvPicPr>
            <p:cNvPr id="6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l="40408" t="26846" r="48520" b="40244"/>
            <a:stretch>
              <a:fillRect/>
            </a:stretch>
          </p:blipFill>
          <p:spPr bwMode="auto">
            <a:xfrm>
              <a:off x="4262967" y="990600"/>
              <a:ext cx="918633" cy="1752600"/>
            </a:xfrm>
            <a:prstGeom prst="rect">
              <a:avLst/>
            </a:prstGeom>
            <a:noFill/>
          </p:spPr>
        </p:pic>
        <p:pic>
          <p:nvPicPr>
            <p:cNvPr id="7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l="19285" t="39724" r="74286" b="53122"/>
            <a:stretch>
              <a:fillRect/>
            </a:stretch>
          </p:blipFill>
          <p:spPr bwMode="auto">
            <a:xfrm>
              <a:off x="3657600" y="457200"/>
              <a:ext cx="533400" cy="381000"/>
            </a:xfrm>
            <a:prstGeom prst="rect">
              <a:avLst/>
            </a:prstGeom>
            <a:noFill/>
          </p:spPr>
        </p:pic>
        <p:pic>
          <p:nvPicPr>
            <p:cNvPr id="8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l="54183" t="29708" r="36633" b="45967"/>
            <a:stretch>
              <a:fillRect/>
            </a:stretch>
          </p:blipFill>
          <p:spPr bwMode="auto">
            <a:xfrm>
              <a:off x="5410201" y="990600"/>
              <a:ext cx="762000" cy="1295400"/>
            </a:xfrm>
            <a:prstGeom prst="rect">
              <a:avLst/>
            </a:prstGeom>
            <a:noFill/>
          </p:spPr>
        </p:pic>
        <p:pic>
          <p:nvPicPr>
            <p:cNvPr id="9" name="Picture 2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l="66122" t="32570" r="11837" b="60276"/>
            <a:stretch>
              <a:fillRect/>
            </a:stretch>
          </p:blipFill>
          <p:spPr bwMode="auto">
            <a:xfrm>
              <a:off x="6083713" y="1425576"/>
              <a:ext cx="1828800" cy="381000"/>
            </a:xfrm>
            <a:prstGeom prst="rect">
              <a:avLst/>
            </a:prstGeom>
            <a:noFill/>
          </p:spPr>
        </p:pic>
        <p:pic>
          <p:nvPicPr>
            <p:cNvPr id="162820" name="Picture 4" descr="http://openwetware.org/images/4/4b/JCA_CycleSequencing1.gif"/>
            <p:cNvPicPr>
              <a:picLocks noChangeAspect="1" noChangeArrowheads="1"/>
            </p:cNvPicPr>
            <p:nvPr/>
          </p:nvPicPr>
          <p:blipFill>
            <a:blip r:embed="rId2"/>
            <a:srcRect l="18909" r="72364" b="77337"/>
            <a:stretch>
              <a:fillRect/>
            </a:stretch>
          </p:blipFill>
          <p:spPr bwMode="auto">
            <a:xfrm>
              <a:off x="3733800" y="1295400"/>
              <a:ext cx="457200" cy="762000"/>
            </a:xfrm>
            <a:prstGeom prst="rect">
              <a:avLst/>
            </a:prstGeom>
            <a:noFill/>
          </p:spPr>
        </p:pic>
      </p:grpSp>
      <p:sp>
        <p:nvSpPr>
          <p:cNvPr id="13" name="Title 1"/>
          <p:cNvSpPr txBox="1">
            <a:spLocks/>
          </p:cNvSpPr>
          <p:nvPr/>
        </p:nvSpPr>
        <p:spPr>
          <a:xfrm>
            <a:off x="76200" y="-304800"/>
            <a:ext cx="89916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Preparation of Sequencing Reaction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229600" cy="6172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Big-dye sequencing kit (Applied </a:t>
            </a:r>
            <a:r>
              <a:rPr lang="en-US" dirty="0" err="1"/>
              <a:t>Biosystems</a:t>
            </a:r>
            <a:r>
              <a:rPr lang="en-US" dirty="0"/>
              <a:t>)</a:t>
            </a:r>
          </a:p>
          <a:p>
            <a:pPr lvl="1"/>
            <a:r>
              <a:rPr lang="en-US" u="sng" dirty="0"/>
              <a:t>20 µl reaction:</a:t>
            </a:r>
          </a:p>
          <a:p>
            <a:pPr lvl="2"/>
            <a:r>
              <a:rPr lang="en-US" dirty="0"/>
              <a:t>4 .0 µl     </a:t>
            </a:r>
            <a:r>
              <a:rPr lang="en-US" dirty="0" err="1"/>
              <a:t>BigDye</a:t>
            </a:r>
            <a:r>
              <a:rPr lang="en-US" dirty="0"/>
              <a:t> Terminator</a:t>
            </a:r>
          </a:p>
          <a:p>
            <a:pPr lvl="2"/>
            <a:r>
              <a:rPr lang="en-US" dirty="0"/>
              <a:t>2 .0 µl     Sequencing buffer</a:t>
            </a:r>
          </a:p>
          <a:p>
            <a:pPr lvl="2"/>
            <a:r>
              <a:rPr lang="en-US" dirty="0"/>
              <a:t>3.2  µl      Primer</a:t>
            </a:r>
          </a:p>
          <a:p>
            <a:pPr lvl="2"/>
            <a:r>
              <a:rPr lang="en-US" dirty="0"/>
              <a:t>???  µl      Purified DNA</a:t>
            </a:r>
          </a:p>
          <a:p>
            <a:pPr lvl="2"/>
            <a:r>
              <a:rPr lang="en-US" dirty="0"/>
              <a:t>???  µl      </a:t>
            </a:r>
            <a:r>
              <a:rPr lang="en-US" dirty="0" err="1"/>
              <a:t>Deionized</a:t>
            </a:r>
            <a:r>
              <a:rPr lang="en-US" dirty="0"/>
              <a:t> water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Program:</a:t>
            </a:r>
          </a:p>
          <a:p>
            <a:pPr lvl="2"/>
            <a:r>
              <a:rPr lang="en-US" dirty="0"/>
              <a:t>96 °C    1  min</a:t>
            </a:r>
          </a:p>
          <a:p>
            <a:pPr lvl="2"/>
            <a:r>
              <a:rPr lang="en-US" dirty="0"/>
              <a:t>96 °C    10 sec</a:t>
            </a:r>
          </a:p>
          <a:p>
            <a:pPr lvl="2"/>
            <a:r>
              <a:rPr lang="en-US" dirty="0"/>
              <a:t>50 °C    5 sec                   25X</a:t>
            </a:r>
          </a:p>
          <a:p>
            <a:pPr lvl="2"/>
            <a:r>
              <a:rPr lang="en-US" dirty="0"/>
              <a:t>60 °C    4 min</a:t>
            </a:r>
          </a:p>
        </p:txBody>
      </p:sp>
      <p:pic>
        <p:nvPicPr>
          <p:cNvPr id="163842" name="Picture 2" descr="https://tools.lifetechnologies.com/content/sfs/prodImages/high/4486481-BigDye_Terminator_Reagen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585" y="1143000"/>
            <a:ext cx="2177415" cy="2057400"/>
          </a:xfrm>
          <a:prstGeom prst="rect">
            <a:avLst/>
          </a:prstGeom>
          <a:noFill/>
        </p:spPr>
      </p:pic>
      <p:sp>
        <p:nvSpPr>
          <p:cNvPr id="5" name="Right Brace 4"/>
          <p:cNvSpPr/>
          <p:nvPr/>
        </p:nvSpPr>
        <p:spPr>
          <a:xfrm>
            <a:off x="3581400" y="5410200"/>
            <a:ext cx="685800" cy="114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Sanger-DNA-seq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1968" y="3200400"/>
            <a:ext cx="237203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733800"/>
            <a:ext cx="2358836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447800" y="-152400"/>
            <a:ext cx="6553200" cy="11430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3600" b="1" dirty="0"/>
              <a:t>Sequencing Reaction Purification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762000"/>
            <a:ext cx="304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971800" y="15240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/>
              <a:t>Centri</a:t>
            </a:r>
            <a:r>
              <a:rPr lang="en-US" sz="3600" b="1" dirty="0"/>
              <a:t> - Sep Protocol</a:t>
            </a:r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2"/>
          <a:srcRect l="53880" t="21875" r="9224" b="31250"/>
          <a:stretch>
            <a:fillRect/>
          </a:stretch>
        </p:blipFill>
        <p:spPr bwMode="auto">
          <a:xfrm>
            <a:off x="6202680" y="1295400"/>
            <a:ext cx="309372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own Arrow 5"/>
          <p:cNvSpPr/>
          <p:nvPr/>
        </p:nvSpPr>
        <p:spPr>
          <a:xfrm>
            <a:off x="4495800" y="4191000"/>
            <a:ext cx="304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7458" name="Picture 2" descr="http://www.nfstc.org/pdi/Subject05/images/pdi_s05_m03_01.gif"/>
          <p:cNvPicPr>
            <a:picLocks noChangeAspect="1" noChangeArrowheads="1"/>
          </p:cNvPicPr>
          <p:nvPr/>
        </p:nvPicPr>
        <p:blipFill>
          <a:blip r:embed="rId3"/>
          <a:srcRect t="25725" b="14249"/>
          <a:stretch>
            <a:fillRect/>
          </a:stretch>
        </p:blipFill>
        <p:spPr bwMode="auto">
          <a:xfrm>
            <a:off x="1600200" y="5410200"/>
            <a:ext cx="6058763" cy="16002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00200" y="4724400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Elution with Formamide</a:t>
            </a:r>
          </a:p>
        </p:txBody>
      </p:sp>
      <p:pic>
        <p:nvPicPr>
          <p:cNvPr id="147461" name="Picture 5"/>
          <p:cNvPicPr>
            <a:picLocks noChangeAspect="1" noChangeArrowheads="1"/>
          </p:cNvPicPr>
          <p:nvPr/>
        </p:nvPicPr>
        <p:blipFill>
          <a:blip r:embed="rId4"/>
          <a:srcRect t="8333" r="75988" b="22917"/>
          <a:stretch>
            <a:fillRect/>
          </a:stretch>
        </p:blipFill>
        <p:spPr bwMode="auto">
          <a:xfrm>
            <a:off x="990600" y="838200"/>
            <a:ext cx="255616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47800" y="609600"/>
            <a:ext cx="655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Loading the Reaction on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310 ABI sequencer</a:t>
            </a:r>
          </a:p>
        </p:txBody>
      </p:sp>
      <p:pic>
        <p:nvPicPr>
          <p:cNvPr id="101378" name="Picture 2" descr="http://labrecyclers.com/pics/abi310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874968"/>
            <a:ext cx="4495800" cy="425383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276600" y="6276575"/>
            <a:ext cx="242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</a:rPr>
              <a:t> Accuracy is </a:t>
            </a:r>
            <a:r>
              <a:rPr lang="en-US" altLang="en-US" dirty="0" err="1">
                <a:solidFill>
                  <a:srgbClr val="000000"/>
                </a:solidFill>
              </a:rPr>
              <a:t>approx</a:t>
            </a:r>
            <a:r>
              <a:rPr lang="en-US" altLang="en-US" dirty="0">
                <a:solidFill>
                  <a:srgbClr val="000000"/>
                </a:solidFill>
              </a:rPr>
              <a:t> 99%</a:t>
            </a:r>
          </a:p>
        </p:txBody>
      </p:sp>
    </p:spTree>
    <p:extLst>
      <p:ext uri="{BB962C8B-B14F-4D97-AF65-F5344CB8AC3E}">
        <p14:creationId xmlns:p14="http://schemas.microsoft.com/office/powerpoint/2010/main" val="1914300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7" name="Rectangle 1027"/>
          <p:cNvSpPr>
            <a:spLocks noChangeArrowheads="1"/>
          </p:cNvSpPr>
          <p:nvPr/>
        </p:nvSpPr>
        <p:spPr bwMode="auto">
          <a:xfrm>
            <a:off x="1066800" y="0"/>
            <a:ext cx="78486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r>
              <a:rPr lang="en-US" altLang="en-US" sz="4400" b="1" dirty="0">
                <a:solidFill>
                  <a:srgbClr val="0C479D"/>
                </a:solidFill>
              </a:rPr>
              <a:t>Instruments					   </a:t>
            </a:r>
            <a:r>
              <a:rPr lang="en-US" altLang="en-US" sz="3600" i="1" dirty="0">
                <a:solidFill>
                  <a:srgbClr val="0C479D"/>
                </a:solidFill>
              </a:rPr>
              <a:t>310 / Capillary electrophoresis</a:t>
            </a:r>
            <a:endParaRPr lang="en-US" altLang="en-US" sz="4400" b="1" dirty="0">
              <a:solidFill>
                <a:srgbClr val="0C479D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7150"/>
            <a:ext cx="8991600" cy="6743700"/>
          </a:xfrm>
          <a:prstGeom prst="rect">
            <a:avLst/>
          </a:prstGeom>
          <a:noFill/>
          <a:ln w="38100">
            <a:solidFill>
              <a:srgbClr val="4D4D4D"/>
            </a:solidFill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20750" y="115887"/>
            <a:ext cx="6699250" cy="3922713"/>
            <a:chOff x="755" y="1200"/>
            <a:chExt cx="4220" cy="2471"/>
          </a:xfrm>
        </p:grpSpPr>
        <p:sp>
          <p:nvSpPr>
            <p:cNvPr id="479237" name="Rectangle 5"/>
            <p:cNvSpPr>
              <a:spLocks noChangeArrowheads="1"/>
            </p:cNvSpPr>
            <p:nvPr/>
          </p:nvSpPr>
          <p:spPr bwMode="auto">
            <a:xfrm>
              <a:off x="1096" y="3223"/>
              <a:ext cx="958" cy="445"/>
            </a:xfrm>
            <a:prstGeom prst="rect">
              <a:avLst/>
            </a:prstGeom>
            <a:gradFill rotWithShape="0">
              <a:gsLst>
                <a:gs pos="0">
                  <a:srgbClr val="D49FFF">
                    <a:gamma/>
                    <a:tint val="0"/>
                    <a:invGamma/>
                  </a:srgbClr>
                </a:gs>
                <a:gs pos="100000">
                  <a:srgbClr val="D49FFF"/>
                </a:gs>
              </a:gsLst>
              <a:lin ang="0" scaled="1"/>
            </a:gradFill>
            <a:ln w="3175">
              <a:solidFill>
                <a:srgbClr val="4D4D4D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38" name="Arc 6"/>
            <p:cNvSpPr>
              <a:spLocks/>
            </p:cNvSpPr>
            <p:nvPr/>
          </p:nvSpPr>
          <p:spPr bwMode="auto">
            <a:xfrm>
              <a:off x="1811" y="1200"/>
              <a:ext cx="1520" cy="1131"/>
            </a:xfrm>
            <a:custGeom>
              <a:avLst/>
              <a:gdLst>
                <a:gd name="G0" fmla="+- 21600 0 0"/>
                <a:gd name="G1" fmla="+- 21599 0 0"/>
                <a:gd name="G2" fmla="+- 21600 0 0"/>
                <a:gd name="T0" fmla="*/ 0 w 21600"/>
                <a:gd name="T1" fmla="*/ 21599 h 21599"/>
                <a:gd name="T2" fmla="*/ 21587 w 21600"/>
                <a:gd name="T3" fmla="*/ 0 h 21599"/>
                <a:gd name="T4" fmla="*/ 21600 w 21600"/>
                <a:gd name="T5" fmla="*/ 21599 h 2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0" y="21599"/>
                  </a:moveTo>
                  <a:cubicBezTo>
                    <a:pt x="0" y="9674"/>
                    <a:pt x="9662" y="6"/>
                    <a:pt x="21586" y="-1"/>
                  </a:cubicBezTo>
                </a:path>
                <a:path w="21600" h="21599" stroke="0" extrusionOk="0">
                  <a:moveTo>
                    <a:pt x="0" y="21599"/>
                  </a:moveTo>
                  <a:cubicBezTo>
                    <a:pt x="0" y="9674"/>
                    <a:pt x="9662" y="6"/>
                    <a:pt x="21586" y="-1"/>
                  </a:cubicBezTo>
                  <a:lnTo>
                    <a:pt x="21600" y="21599"/>
                  </a:lnTo>
                  <a:close/>
                </a:path>
              </a:pathLst>
            </a:custGeom>
            <a:noFill/>
            <a:ln w="50800" cap="rnd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39" name="Arc 7"/>
            <p:cNvSpPr>
              <a:spLocks/>
            </p:cNvSpPr>
            <p:nvPr/>
          </p:nvSpPr>
          <p:spPr bwMode="auto">
            <a:xfrm>
              <a:off x="3312" y="1200"/>
              <a:ext cx="1521" cy="1131"/>
            </a:xfrm>
            <a:custGeom>
              <a:avLst/>
              <a:gdLst>
                <a:gd name="G0" fmla="+- 13 0 0"/>
                <a:gd name="G1" fmla="+- 21600 0 0"/>
                <a:gd name="G2" fmla="+- 21600 0 0"/>
                <a:gd name="T0" fmla="*/ 0 w 21613"/>
                <a:gd name="T1" fmla="*/ 1 h 21600"/>
                <a:gd name="T2" fmla="*/ 21613 w 21613"/>
                <a:gd name="T3" fmla="*/ 21600 h 21600"/>
                <a:gd name="T4" fmla="*/ 13 w 2161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13" h="21600" fill="none" extrusionOk="0">
                  <a:moveTo>
                    <a:pt x="-1" y="0"/>
                  </a:moveTo>
                  <a:cubicBezTo>
                    <a:pt x="4" y="0"/>
                    <a:pt x="8" y="-1"/>
                    <a:pt x="13" y="0"/>
                  </a:cubicBezTo>
                  <a:cubicBezTo>
                    <a:pt x="11942" y="0"/>
                    <a:pt x="21613" y="9670"/>
                    <a:pt x="21613" y="21600"/>
                  </a:cubicBezTo>
                </a:path>
                <a:path w="21613" h="21600" stroke="0" extrusionOk="0">
                  <a:moveTo>
                    <a:pt x="-1" y="0"/>
                  </a:moveTo>
                  <a:cubicBezTo>
                    <a:pt x="4" y="0"/>
                    <a:pt x="8" y="-1"/>
                    <a:pt x="13" y="0"/>
                  </a:cubicBezTo>
                  <a:cubicBezTo>
                    <a:pt x="11942" y="0"/>
                    <a:pt x="21613" y="9670"/>
                    <a:pt x="21613" y="21600"/>
                  </a:cubicBezTo>
                  <a:lnTo>
                    <a:pt x="13" y="21600"/>
                  </a:lnTo>
                  <a:close/>
                </a:path>
              </a:pathLst>
            </a:custGeom>
            <a:noFill/>
            <a:ln w="50800" cap="rnd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0" name="Rectangle 8"/>
            <p:cNvSpPr>
              <a:spLocks noChangeArrowheads="1"/>
            </p:cNvSpPr>
            <p:nvPr/>
          </p:nvSpPr>
          <p:spPr bwMode="auto">
            <a:xfrm>
              <a:off x="1799" y="2418"/>
              <a:ext cx="38" cy="7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1" name="Rectangle 9"/>
            <p:cNvSpPr>
              <a:spLocks noChangeArrowheads="1"/>
            </p:cNvSpPr>
            <p:nvPr/>
          </p:nvSpPr>
          <p:spPr bwMode="auto">
            <a:xfrm>
              <a:off x="1799" y="2592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2" name="Rectangle 10"/>
            <p:cNvSpPr>
              <a:spLocks noChangeArrowheads="1"/>
            </p:cNvSpPr>
            <p:nvPr/>
          </p:nvSpPr>
          <p:spPr bwMode="auto">
            <a:xfrm>
              <a:off x="1799" y="2679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3" name="Rectangle 11"/>
            <p:cNvSpPr>
              <a:spLocks noChangeArrowheads="1"/>
            </p:cNvSpPr>
            <p:nvPr/>
          </p:nvSpPr>
          <p:spPr bwMode="auto">
            <a:xfrm>
              <a:off x="1799" y="2766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4" name="Rectangle 12"/>
            <p:cNvSpPr>
              <a:spLocks noChangeArrowheads="1"/>
            </p:cNvSpPr>
            <p:nvPr/>
          </p:nvSpPr>
          <p:spPr bwMode="auto">
            <a:xfrm>
              <a:off x="1799" y="2853"/>
              <a:ext cx="38" cy="78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5" name="Rectangle 13"/>
            <p:cNvSpPr>
              <a:spLocks noChangeArrowheads="1"/>
            </p:cNvSpPr>
            <p:nvPr/>
          </p:nvSpPr>
          <p:spPr bwMode="auto">
            <a:xfrm>
              <a:off x="1799" y="2940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6" name="Rectangle 14"/>
            <p:cNvSpPr>
              <a:spLocks noChangeArrowheads="1"/>
            </p:cNvSpPr>
            <p:nvPr/>
          </p:nvSpPr>
          <p:spPr bwMode="auto">
            <a:xfrm>
              <a:off x="1799" y="3028"/>
              <a:ext cx="38" cy="78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7" name="Rectangle 15"/>
            <p:cNvSpPr>
              <a:spLocks noChangeArrowheads="1"/>
            </p:cNvSpPr>
            <p:nvPr/>
          </p:nvSpPr>
          <p:spPr bwMode="auto">
            <a:xfrm>
              <a:off x="1799" y="3115"/>
              <a:ext cx="38" cy="7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8" name="Rectangle 16"/>
            <p:cNvSpPr>
              <a:spLocks noChangeArrowheads="1"/>
            </p:cNvSpPr>
            <p:nvPr/>
          </p:nvSpPr>
          <p:spPr bwMode="auto">
            <a:xfrm>
              <a:off x="1799" y="2329"/>
              <a:ext cx="39" cy="80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49" name="Rectangle 17"/>
            <p:cNvSpPr>
              <a:spLocks noChangeArrowheads="1"/>
            </p:cNvSpPr>
            <p:nvPr/>
          </p:nvSpPr>
          <p:spPr bwMode="auto">
            <a:xfrm>
              <a:off x="1799" y="3374"/>
              <a:ext cx="39" cy="80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0" name="Rectangle 18"/>
            <p:cNvSpPr>
              <a:spLocks noChangeArrowheads="1"/>
            </p:cNvSpPr>
            <p:nvPr/>
          </p:nvSpPr>
          <p:spPr bwMode="auto">
            <a:xfrm>
              <a:off x="1799" y="3289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1" name="Rectangle 19"/>
            <p:cNvSpPr>
              <a:spLocks noChangeArrowheads="1"/>
            </p:cNvSpPr>
            <p:nvPr/>
          </p:nvSpPr>
          <p:spPr bwMode="auto">
            <a:xfrm>
              <a:off x="1799" y="3202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2" name="Rectangle 20"/>
            <p:cNvSpPr>
              <a:spLocks noChangeArrowheads="1"/>
            </p:cNvSpPr>
            <p:nvPr/>
          </p:nvSpPr>
          <p:spPr bwMode="auto">
            <a:xfrm>
              <a:off x="2819" y="1392"/>
              <a:ext cx="1104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 b="1">
                  <a:solidFill>
                    <a:srgbClr val="003399"/>
                  </a:solidFill>
                  <a:latin typeface="Helvetica" charset="0"/>
                </a:rPr>
                <a:t>Capillary/ies</a:t>
              </a:r>
            </a:p>
          </p:txBody>
        </p:sp>
        <p:sp>
          <p:nvSpPr>
            <p:cNvPr id="479253" name="Rectangle 21"/>
            <p:cNvSpPr>
              <a:spLocks noChangeArrowheads="1"/>
            </p:cNvSpPr>
            <p:nvPr/>
          </p:nvSpPr>
          <p:spPr bwMode="auto">
            <a:xfrm>
              <a:off x="3350" y="2459"/>
              <a:ext cx="1128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 b="1">
                  <a:solidFill>
                    <a:srgbClr val="003399"/>
                  </a:solidFill>
                  <a:latin typeface="Helvetica" charset="0"/>
                </a:rPr>
                <a:t>CCD Camera</a:t>
              </a:r>
            </a:p>
          </p:txBody>
        </p:sp>
        <p:sp>
          <p:nvSpPr>
            <p:cNvPr id="479254" name="Rectangle 22"/>
            <p:cNvSpPr>
              <a:spLocks noChangeArrowheads="1"/>
            </p:cNvSpPr>
            <p:nvPr/>
          </p:nvSpPr>
          <p:spPr bwMode="auto">
            <a:xfrm>
              <a:off x="1153" y="3417"/>
              <a:ext cx="658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 b="1">
                  <a:solidFill>
                    <a:srgbClr val="003399"/>
                  </a:solidFill>
                  <a:latin typeface="Helvetica" charset="0"/>
                </a:rPr>
                <a:t>Buffer</a:t>
              </a:r>
            </a:p>
          </p:txBody>
        </p:sp>
        <p:sp>
          <p:nvSpPr>
            <p:cNvPr id="479255" name="Line 23"/>
            <p:cNvSpPr>
              <a:spLocks noChangeShapeType="1"/>
            </p:cNvSpPr>
            <p:nvPr/>
          </p:nvSpPr>
          <p:spPr bwMode="auto">
            <a:xfrm>
              <a:off x="2068" y="3501"/>
              <a:ext cx="826" cy="0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6" name="Line 24"/>
            <p:cNvSpPr>
              <a:spLocks noChangeShapeType="1"/>
            </p:cNvSpPr>
            <p:nvPr/>
          </p:nvSpPr>
          <p:spPr bwMode="auto">
            <a:xfrm flipH="1">
              <a:off x="3697" y="3501"/>
              <a:ext cx="1017" cy="0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7" name="Line 25"/>
            <p:cNvSpPr>
              <a:spLocks noChangeShapeType="1"/>
            </p:cNvSpPr>
            <p:nvPr/>
          </p:nvSpPr>
          <p:spPr bwMode="auto">
            <a:xfrm>
              <a:off x="2901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8" name="Line 26"/>
            <p:cNvSpPr>
              <a:spLocks noChangeShapeType="1"/>
            </p:cNvSpPr>
            <p:nvPr/>
          </p:nvSpPr>
          <p:spPr bwMode="auto">
            <a:xfrm>
              <a:off x="3078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59" name="Line 27"/>
            <p:cNvSpPr>
              <a:spLocks noChangeShapeType="1"/>
            </p:cNvSpPr>
            <p:nvPr/>
          </p:nvSpPr>
          <p:spPr bwMode="auto">
            <a:xfrm>
              <a:off x="3255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0" name="Line 28"/>
            <p:cNvSpPr>
              <a:spLocks noChangeShapeType="1"/>
            </p:cNvSpPr>
            <p:nvPr/>
          </p:nvSpPr>
          <p:spPr bwMode="auto">
            <a:xfrm>
              <a:off x="3432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1" name="Line 29"/>
            <p:cNvSpPr>
              <a:spLocks noChangeShapeType="1"/>
            </p:cNvSpPr>
            <p:nvPr/>
          </p:nvSpPr>
          <p:spPr bwMode="auto">
            <a:xfrm>
              <a:off x="3608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2" name="Line 30"/>
            <p:cNvSpPr>
              <a:spLocks noChangeShapeType="1"/>
            </p:cNvSpPr>
            <p:nvPr/>
          </p:nvSpPr>
          <p:spPr bwMode="auto">
            <a:xfrm>
              <a:off x="2990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3" name="Line 31"/>
            <p:cNvSpPr>
              <a:spLocks noChangeShapeType="1"/>
            </p:cNvSpPr>
            <p:nvPr/>
          </p:nvSpPr>
          <p:spPr bwMode="auto">
            <a:xfrm>
              <a:off x="3166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4" name="Line 32"/>
            <p:cNvSpPr>
              <a:spLocks noChangeShapeType="1"/>
            </p:cNvSpPr>
            <p:nvPr/>
          </p:nvSpPr>
          <p:spPr bwMode="auto">
            <a:xfrm>
              <a:off x="3343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5" name="Line 33"/>
            <p:cNvSpPr>
              <a:spLocks noChangeShapeType="1"/>
            </p:cNvSpPr>
            <p:nvPr/>
          </p:nvSpPr>
          <p:spPr bwMode="auto">
            <a:xfrm>
              <a:off x="3520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6" name="Line 34"/>
            <p:cNvSpPr>
              <a:spLocks noChangeShapeType="1"/>
            </p:cNvSpPr>
            <p:nvPr/>
          </p:nvSpPr>
          <p:spPr bwMode="auto">
            <a:xfrm>
              <a:off x="3697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7" name="Rectangle 35"/>
            <p:cNvSpPr>
              <a:spLocks noChangeArrowheads="1"/>
            </p:cNvSpPr>
            <p:nvPr/>
          </p:nvSpPr>
          <p:spPr bwMode="auto">
            <a:xfrm>
              <a:off x="4717" y="2939"/>
              <a:ext cx="258" cy="732"/>
            </a:xfrm>
            <a:prstGeom prst="rect">
              <a:avLst/>
            </a:prstGeom>
            <a:noFill/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8" name="Line 36"/>
            <p:cNvSpPr>
              <a:spLocks noChangeShapeType="1"/>
            </p:cNvSpPr>
            <p:nvPr/>
          </p:nvSpPr>
          <p:spPr bwMode="auto">
            <a:xfrm>
              <a:off x="4846" y="2340"/>
              <a:ext cx="0" cy="929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69" name="Rectangle 37"/>
            <p:cNvSpPr>
              <a:spLocks noChangeArrowheads="1"/>
            </p:cNvSpPr>
            <p:nvPr/>
          </p:nvSpPr>
          <p:spPr bwMode="auto">
            <a:xfrm>
              <a:off x="755" y="2065"/>
              <a:ext cx="566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 b="1">
                  <a:solidFill>
                    <a:srgbClr val="003399"/>
                  </a:solidFill>
                  <a:latin typeface="Helvetica" charset="0"/>
                </a:rPr>
                <a:t>Laser</a:t>
              </a:r>
            </a:p>
          </p:txBody>
        </p:sp>
        <p:sp>
          <p:nvSpPr>
            <p:cNvPr id="479270" name="Rectangle 38"/>
            <p:cNvSpPr>
              <a:spLocks noChangeArrowheads="1"/>
            </p:cNvSpPr>
            <p:nvPr/>
          </p:nvSpPr>
          <p:spPr bwMode="auto">
            <a:xfrm>
              <a:off x="4739" y="3264"/>
              <a:ext cx="192" cy="392"/>
            </a:xfrm>
            <a:prstGeom prst="rect">
              <a:avLst/>
            </a:prstGeom>
            <a:gradFill rotWithShape="0">
              <a:gsLst>
                <a:gs pos="0">
                  <a:srgbClr val="618FFD">
                    <a:gamma/>
                    <a:tint val="0"/>
                    <a:invGamma/>
                  </a:srgbClr>
                </a:gs>
                <a:gs pos="50000">
                  <a:srgbClr val="618FFD"/>
                </a:gs>
                <a:gs pos="100000">
                  <a:srgbClr val="618FFD">
                    <a:gamma/>
                    <a:tint val="0"/>
                    <a:invGamma/>
                  </a:srgbClr>
                </a:gs>
              </a:gsLst>
              <a:lin ang="0" scaled="1"/>
            </a:gra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71" name="Rectangle 39"/>
            <p:cNvSpPr>
              <a:spLocks noChangeArrowheads="1"/>
            </p:cNvSpPr>
            <p:nvPr/>
          </p:nvSpPr>
          <p:spPr bwMode="auto">
            <a:xfrm>
              <a:off x="4739" y="3168"/>
              <a:ext cx="192" cy="9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 b="1">
                <a:solidFill>
                  <a:srgbClr val="003399"/>
                </a:solidFill>
                <a:latin typeface="Times" charset="0"/>
              </a:endParaRPr>
            </a:p>
          </p:txBody>
        </p:sp>
        <p:sp>
          <p:nvSpPr>
            <p:cNvPr id="479272" name="Rectangle 40"/>
            <p:cNvSpPr>
              <a:spLocks noChangeArrowheads="1"/>
            </p:cNvSpPr>
            <p:nvPr/>
          </p:nvSpPr>
          <p:spPr bwMode="auto">
            <a:xfrm>
              <a:off x="4739" y="3072"/>
              <a:ext cx="192" cy="10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 b="1">
                <a:solidFill>
                  <a:srgbClr val="003399"/>
                </a:solidFill>
                <a:latin typeface="Times" charset="0"/>
              </a:endParaRPr>
            </a:p>
          </p:txBody>
        </p:sp>
        <p:sp>
          <p:nvSpPr>
            <p:cNvPr id="479273" name="Oval 41"/>
            <p:cNvSpPr>
              <a:spLocks noChangeArrowheads="1"/>
            </p:cNvSpPr>
            <p:nvPr/>
          </p:nvSpPr>
          <p:spPr bwMode="auto">
            <a:xfrm>
              <a:off x="4403" y="3216"/>
              <a:ext cx="192" cy="192"/>
            </a:xfrm>
            <a:prstGeom prst="ellipse">
              <a:avLst/>
            </a:prstGeom>
            <a:solidFill>
              <a:srgbClr val="B2B2B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74" name="Line 42"/>
            <p:cNvSpPr>
              <a:spLocks noChangeShapeType="1"/>
            </p:cNvSpPr>
            <p:nvPr/>
          </p:nvSpPr>
          <p:spPr bwMode="auto">
            <a:xfrm>
              <a:off x="4451" y="331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75" name="Oval 43"/>
            <p:cNvSpPr>
              <a:spLocks noChangeArrowheads="1"/>
            </p:cNvSpPr>
            <p:nvPr/>
          </p:nvSpPr>
          <p:spPr bwMode="auto">
            <a:xfrm>
              <a:off x="2195" y="3216"/>
              <a:ext cx="192" cy="192"/>
            </a:xfrm>
            <a:prstGeom prst="ellipse">
              <a:avLst/>
            </a:prstGeom>
            <a:solidFill>
              <a:srgbClr val="B2B2B2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76" name="Line 44"/>
            <p:cNvSpPr>
              <a:spLocks noChangeShapeType="1"/>
            </p:cNvSpPr>
            <p:nvPr/>
          </p:nvSpPr>
          <p:spPr bwMode="auto">
            <a:xfrm>
              <a:off x="2243" y="3312"/>
              <a:ext cx="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77" name="Line 45"/>
            <p:cNvSpPr>
              <a:spLocks noChangeShapeType="1"/>
            </p:cNvSpPr>
            <p:nvPr/>
          </p:nvSpPr>
          <p:spPr bwMode="auto">
            <a:xfrm rot="-5400000">
              <a:off x="2243" y="3312"/>
              <a:ext cx="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pic>
          <p:nvPicPr>
            <p:cNvPr id="479278" name="Picture 4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95" y="2208"/>
              <a:ext cx="1008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79279" name="Rectangle 47"/>
            <p:cNvSpPr>
              <a:spLocks noChangeArrowheads="1"/>
            </p:cNvSpPr>
            <p:nvPr/>
          </p:nvSpPr>
          <p:spPr bwMode="auto">
            <a:xfrm>
              <a:off x="3167" y="2223"/>
              <a:ext cx="129" cy="67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26275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0" name="Rectangle 48"/>
            <p:cNvSpPr>
              <a:spLocks noChangeArrowheads="1"/>
            </p:cNvSpPr>
            <p:nvPr/>
          </p:nvSpPr>
          <p:spPr bwMode="auto">
            <a:xfrm flipH="1">
              <a:off x="1955" y="2400"/>
              <a:ext cx="288" cy="288"/>
            </a:xfrm>
            <a:prstGeom prst="rect">
              <a:avLst/>
            </a:pr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1" name="AutoShape 49"/>
            <p:cNvSpPr>
              <a:spLocks noChangeArrowheads="1"/>
            </p:cNvSpPr>
            <p:nvPr/>
          </p:nvSpPr>
          <p:spPr bwMode="auto">
            <a:xfrm rot="5400000" flipH="1">
              <a:off x="1811" y="2496"/>
              <a:ext cx="192" cy="9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2" name="Line 50"/>
            <p:cNvSpPr>
              <a:spLocks noChangeShapeType="1"/>
            </p:cNvSpPr>
            <p:nvPr/>
          </p:nvSpPr>
          <p:spPr bwMode="auto">
            <a:xfrm>
              <a:off x="1811" y="2544"/>
              <a:ext cx="350" cy="0"/>
            </a:xfrm>
            <a:prstGeom prst="line">
              <a:avLst/>
            </a:prstGeom>
            <a:noFill/>
            <a:ln w="12700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3" name="Rectangle 51"/>
            <p:cNvSpPr>
              <a:spLocks noChangeArrowheads="1"/>
            </p:cNvSpPr>
            <p:nvPr/>
          </p:nvSpPr>
          <p:spPr bwMode="auto">
            <a:xfrm>
              <a:off x="755" y="2448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4" name="Oval 52"/>
            <p:cNvSpPr>
              <a:spLocks noChangeArrowheads="1"/>
            </p:cNvSpPr>
            <p:nvPr/>
          </p:nvSpPr>
          <p:spPr bwMode="auto">
            <a:xfrm>
              <a:off x="851" y="2448"/>
              <a:ext cx="177" cy="174"/>
            </a:xfrm>
            <a:prstGeom prst="ellipse">
              <a:avLst/>
            </a:prstGeom>
            <a:gradFill rotWithShape="0">
              <a:gsLst>
                <a:gs pos="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5" name="AutoShape 53"/>
            <p:cNvSpPr>
              <a:spLocks noChangeArrowheads="1"/>
            </p:cNvSpPr>
            <p:nvPr/>
          </p:nvSpPr>
          <p:spPr bwMode="auto">
            <a:xfrm rot="-5400000">
              <a:off x="1619" y="2496"/>
              <a:ext cx="192" cy="9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6" name="Line 54"/>
            <p:cNvSpPr>
              <a:spLocks noChangeShapeType="1"/>
            </p:cNvSpPr>
            <p:nvPr/>
          </p:nvSpPr>
          <p:spPr bwMode="auto">
            <a:xfrm flipV="1">
              <a:off x="995" y="2543"/>
              <a:ext cx="797" cy="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7" name="Rectangle 55"/>
            <p:cNvSpPr>
              <a:spLocks noChangeArrowheads="1"/>
            </p:cNvSpPr>
            <p:nvPr/>
          </p:nvSpPr>
          <p:spPr bwMode="auto">
            <a:xfrm>
              <a:off x="1799" y="2505"/>
              <a:ext cx="38" cy="78"/>
            </a:xfrm>
            <a:prstGeom prst="rect">
              <a:avLst/>
            </a:prstGeom>
            <a:solidFill>
              <a:srgbClr val="3333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/>
            </a:p>
          </p:txBody>
        </p:sp>
        <p:sp>
          <p:nvSpPr>
            <p:cNvPr id="479288" name="AutoShape 56"/>
            <p:cNvSpPr>
              <a:spLocks noChangeArrowheads="1"/>
            </p:cNvSpPr>
            <p:nvPr/>
          </p:nvSpPr>
          <p:spPr bwMode="auto">
            <a:xfrm>
              <a:off x="2003" y="2448"/>
              <a:ext cx="213" cy="192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rgbClr val="6464C0"/>
                </a:gs>
                <a:gs pos="100000">
                  <a:srgbClr val="6464C0">
                    <a:gamma/>
                    <a:tint val="29804"/>
                    <a:invGamma/>
                  </a:srgbClr>
                </a:gs>
              </a:gsLst>
              <a:lin ang="2700000" scaled="1"/>
            </a:gradFill>
            <a:ln w="3175">
              <a:solidFill>
                <a:srgbClr val="4D4D4D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 b="1">
                <a:solidFill>
                  <a:srgbClr val="003399"/>
                </a:solidFill>
                <a:latin typeface="Times" charset="0"/>
              </a:endParaRPr>
            </a:p>
          </p:txBody>
        </p:sp>
      </p:grpSp>
      <p:grpSp>
        <p:nvGrpSpPr>
          <p:cNvPr id="65" name="Group 4"/>
          <p:cNvGrpSpPr>
            <a:grpSpLocks/>
          </p:cNvGrpSpPr>
          <p:nvPr/>
        </p:nvGrpSpPr>
        <p:grpSpPr bwMode="auto">
          <a:xfrm>
            <a:off x="7696200" y="3962400"/>
            <a:ext cx="1295400" cy="2743200"/>
            <a:chOff x="2988" y="1200"/>
            <a:chExt cx="1360" cy="2550"/>
          </a:xfrm>
        </p:grpSpPr>
        <p:graphicFrame>
          <p:nvGraphicFramePr>
            <p:cNvPr id="66" name="Object 2"/>
            <p:cNvGraphicFramePr>
              <a:graphicFrameLocks noChangeAspect="1"/>
            </p:cNvGraphicFramePr>
            <p:nvPr/>
          </p:nvGraphicFramePr>
          <p:xfrm>
            <a:off x="2988" y="1200"/>
            <a:ext cx="1332" cy="2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78" name="Photo Editor Photo" r:id="rId4" imgW="2114845" imgH="4048690" progId="MSPhotoEd.3">
                    <p:embed/>
                  </p:oleObj>
                </mc:Choice>
                <mc:Fallback>
                  <p:oleObj name="Photo Editor Photo" r:id="rId4" imgW="2114845" imgH="4048690" progId="MSPhotoEd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8" y="1200"/>
                          <a:ext cx="1332" cy="25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C479D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" name="Object 3"/>
            <p:cNvGraphicFramePr>
              <a:graphicFrameLocks noChangeAspect="1"/>
            </p:cNvGraphicFramePr>
            <p:nvPr/>
          </p:nvGraphicFramePr>
          <p:xfrm>
            <a:off x="3500" y="1216"/>
            <a:ext cx="270" cy="7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79" name="Photo Editor Photo" r:id="rId6" imgW="276117" imgH="1267002" progId="MSPhotoEd.3">
                    <p:embed/>
                  </p:oleObj>
                </mc:Choice>
                <mc:Fallback>
                  <p:oleObj name="Photo Editor Photo" r:id="rId6" imgW="276117" imgH="1267002" progId="MSPhotoEd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0" y="1216"/>
                          <a:ext cx="270" cy="798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969696">
                              <a:alpha val="50000"/>
                            </a:srgbClr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C479D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" name="Object 4"/>
            <p:cNvGraphicFramePr>
              <a:graphicFrameLocks noChangeAspect="1"/>
            </p:cNvGraphicFramePr>
            <p:nvPr/>
          </p:nvGraphicFramePr>
          <p:xfrm>
            <a:off x="3504" y="1217"/>
            <a:ext cx="262" cy="7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80" name="Photo Editor Photo" r:id="rId8" imgW="276117" imgH="1267002" progId="MSPhotoEd.3">
                    <p:embed/>
                  </p:oleObj>
                </mc:Choice>
                <mc:Fallback>
                  <p:oleObj name="Photo Editor Photo" r:id="rId8" imgW="276117" imgH="1267002" progId="MSPhotoEd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217"/>
                          <a:ext cx="262" cy="798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6633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C479D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3004" y="1223"/>
              <a:ext cx="134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0" name="Group 9"/>
            <p:cNvGrpSpPr>
              <a:grpSpLocks/>
            </p:cNvGrpSpPr>
            <p:nvPr/>
          </p:nvGrpSpPr>
          <p:grpSpPr bwMode="auto">
            <a:xfrm>
              <a:off x="3492" y="1247"/>
              <a:ext cx="336" cy="1080"/>
              <a:chOff x="4808" y="1368"/>
              <a:chExt cx="336" cy="1159"/>
            </a:xfrm>
          </p:grpSpPr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4808" y="1368"/>
                <a:ext cx="336" cy="908"/>
              </a:xfrm>
              <a:prstGeom prst="rect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GB" sz="3200" b="1">
                  <a:solidFill>
                    <a:srgbClr val="003399"/>
                  </a:solidFill>
                  <a:latin typeface="Times" charset="0"/>
                </a:endParaRPr>
              </a:p>
            </p:txBody>
          </p:sp>
          <p:sp>
            <p:nvSpPr>
              <p:cNvPr id="72" name="AutoShape 11"/>
              <p:cNvSpPr>
                <a:spLocks noChangeArrowheads="1"/>
              </p:cNvSpPr>
              <p:nvPr/>
            </p:nvSpPr>
            <p:spPr bwMode="auto">
              <a:xfrm rot="10800000">
                <a:off x="4856" y="2252"/>
                <a:ext cx="240" cy="275"/>
              </a:xfrm>
              <a:prstGeom prst="can">
                <a:avLst>
                  <a:gd name="adj" fmla="val 25829"/>
                </a:avLst>
              </a:prstGeom>
              <a:gradFill rotWithShape="0">
                <a:gsLst>
                  <a:gs pos="0">
                    <a:srgbClr val="765626"/>
                  </a:gs>
                  <a:gs pos="50000">
                    <a:srgbClr val="FFB953"/>
                  </a:gs>
                  <a:gs pos="100000">
                    <a:srgbClr val="765626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3" name="Rectangle 12"/>
          <p:cNvSpPr>
            <a:spLocks noChangeArrowheads="1"/>
          </p:cNvSpPr>
          <p:nvPr/>
        </p:nvSpPr>
        <p:spPr bwMode="auto">
          <a:xfrm>
            <a:off x="5791200" y="5943600"/>
            <a:ext cx="1676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0" hangingPunct="0"/>
            <a:r>
              <a:rPr lang="de-CH"/>
              <a:t>Capillary</a:t>
            </a:r>
            <a:endParaRPr lang="en-US"/>
          </a:p>
        </p:txBody>
      </p:sp>
      <p:sp>
        <p:nvSpPr>
          <p:cNvPr id="74" name="Rectangle 13"/>
          <p:cNvSpPr>
            <a:spLocks noChangeArrowheads="1"/>
          </p:cNvSpPr>
          <p:nvPr/>
        </p:nvSpPr>
        <p:spPr bwMode="auto">
          <a:xfrm>
            <a:off x="5943600" y="4724400"/>
            <a:ext cx="12954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0" hangingPunct="0"/>
            <a:r>
              <a:rPr lang="de-CH" dirty="0"/>
              <a:t>Electrode </a:t>
            </a:r>
          </a:p>
          <a:p>
            <a:pPr algn="ctr" eaLnBrk="0" hangingPunct="0"/>
            <a:r>
              <a:rPr lang="de-CH" dirty="0"/>
              <a:t>(Cathode)</a:t>
            </a:r>
            <a:endParaRPr lang="en-US" dirty="0"/>
          </a:p>
        </p:txBody>
      </p:sp>
      <p:cxnSp>
        <p:nvCxnSpPr>
          <p:cNvPr id="76" name="Straight Arrow Connector 75"/>
          <p:cNvCxnSpPr>
            <a:stCxn id="74" idx="3"/>
          </p:cNvCxnSpPr>
          <p:nvPr/>
        </p:nvCxnSpPr>
        <p:spPr>
          <a:xfrm flipV="1">
            <a:off x="7239000" y="4648200"/>
            <a:ext cx="990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endCxn id="72" idx="4"/>
          </p:cNvCxnSpPr>
          <p:nvPr/>
        </p:nvCxnSpPr>
        <p:spPr>
          <a:xfrm flipV="1">
            <a:off x="7239000" y="5036951"/>
            <a:ext cx="982980" cy="906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3"/>
          <p:cNvSpPr txBox="1">
            <a:spLocks noChangeArrowheads="1"/>
          </p:cNvSpPr>
          <p:nvPr/>
        </p:nvSpPr>
        <p:spPr>
          <a:xfrm>
            <a:off x="533400" y="5257800"/>
            <a:ext cx="5334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"/>
              <a:tabLst/>
              <a:defRPr/>
            </a:pP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Negatively-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charged DNA enters the </a:t>
            </a:r>
            <a:b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capillary as it migrates toward the </a:t>
            </a:r>
            <a:b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postiv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ly-charged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electrode</a:t>
            </a: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de-CH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de)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 the other end of the capillary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895350" y="2819400"/>
            <a:ext cx="337185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The Sanger method</a:t>
            </a:r>
          </a:p>
          <a:p>
            <a:pPr algn="l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Uses dideoxy nucleotides to terminate DNA synthesis.</a:t>
            </a:r>
          </a:p>
        </p:txBody>
      </p:sp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676400" y="540328"/>
          <a:ext cx="1556024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92" name="Image" r:id="rId3" imgW="1612698" imgH="1726984" progId="Photoshop.Image.7">
                  <p:embed/>
                </p:oleObj>
              </mc:Choice>
              <mc:Fallback>
                <p:oleObj name="Image" r:id="rId3" imgW="1612698" imgH="1726984" progId="Photoshop.Image.7">
                  <p:embed/>
                  <p:pic>
                    <p:nvPicPr>
                      <p:cNvPr id="604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40328"/>
                        <a:ext cx="1556024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19200"/>
            <a:ext cx="4352925" cy="43434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4724400" y="59279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66"/>
                </a:solidFill>
                <a:latin typeface="Skia" charset="0"/>
              </a:rPr>
              <a:t>Because they lack the –OH, replication stops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103114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92723" y="410308"/>
            <a:ext cx="8358554" cy="410308"/>
          </a:xfrm>
          <a:prstGeom prst="rect">
            <a:avLst/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lIns="83526" tIns="41031" rIns="83526" bIns="41031" anchor="b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AU" altLang="en-US" sz="2585" b="1">
                <a:solidFill>
                  <a:schemeClr val="bg1"/>
                </a:solidFill>
              </a:rPr>
              <a:t>Data output</a:t>
            </a:r>
          </a:p>
        </p:txBody>
      </p:sp>
      <p:pic>
        <p:nvPicPr>
          <p:cNvPr id="24580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9" y="1670539"/>
            <a:ext cx="7426569" cy="284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969477" y="967154"/>
            <a:ext cx="5486400" cy="54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477" dirty="0">
                <a:latin typeface="+mj-lt"/>
              </a:rPr>
              <a:t>Data in </a:t>
            </a:r>
            <a:r>
              <a:rPr lang="en-US" altLang="en-US" sz="1477" dirty="0" err="1">
                <a:latin typeface="+mj-lt"/>
              </a:rPr>
              <a:t>electropherogram</a:t>
            </a:r>
            <a:r>
              <a:rPr lang="en-US" altLang="en-US" sz="1477" dirty="0">
                <a:latin typeface="+mj-lt"/>
              </a:rPr>
              <a:t> format shows peaks </a:t>
            </a:r>
            <a:r>
              <a:rPr lang="en-US" altLang="en-US" sz="1477" dirty="0">
                <a:solidFill>
                  <a:srgbClr val="063DE8"/>
                </a:solidFill>
                <a:latin typeface="+mj-lt"/>
              </a:rPr>
              <a:t>.</a:t>
            </a:r>
            <a:r>
              <a:rPr lang="en-US" altLang="en-US" sz="1477" dirty="0" err="1">
                <a:solidFill>
                  <a:srgbClr val="063DE8"/>
                </a:solidFill>
                <a:latin typeface="+mj-lt"/>
              </a:rPr>
              <a:t>abi</a:t>
            </a:r>
            <a:r>
              <a:rPr lang="en-US" altLang="en-US" sz="1477" dirty="0">
                <a:solidFill>
                  <a:srgbClr val="063DE8"/>
                </a:solidFill>
                <a:latin typeface="+mj-lt"/>
              </a:rPr>
              <a:t> file</a:t>
            </a:r>
          </a:p>
          <a:p>
            <a:pPr>
              <a:defRPr/>
            </a:pPr>
            <a:r>
              <a:rPr lang="en-US" altLang="en-US" sz="1477" dirty="0">
                <a:latin typeface="+mj-lt"/>
              </a:rPr>
              <a:t>Free software </a:t>
            </a:r>
            <a:r>
              <a:rPr lang="en-US" altLang="en-US" sz="1477" dirty="0">
                <a:solidFill>
                  <a:srgbClr val="063DE8"/>
                </a:solidFill>
                <a:latin typeface="+mj-lt"/>
              </a:rPr>
              <a:t>sequence scanner v1.0</a:t>
            </a:r>
            <a:r>
              <a:rPr lang="en-US" altLang="en-US" sz="1477" dirty="0">
                <a:latin typeface="+mj-lt"/>
              </a:rPr>
              <a:t> (Life Tech).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039815" y="4835770"/>
            <a:ext cx="6113585" cy="31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1477" dirty="0">
                <a:latin typeface="+mj-lt"/>
              </a:rPr>
              <a:t>Data in sequence file format shows text </a:t>
            </a:r>
            <a:r>
              <a:rPr lang="en-US" altLang="en-US" sz="1477" dirty="0">
                <a:solidFill>
                  <a:srgbClr val="063DE8"/>
                </a:solidFill>
                <a:latin typeface="+mj-lt"/>
              </a:rPr>
              <a:t>.</a:t>
            </a:r>
            <a:r>
              <a:rPr lang="en-US" altLang="en-US" sz="1477" dirty="0" err="1">
                <a:solidFill>
                  <a:srgbClr val="063DE8"/>
                </a:solidFill>
                <a:latin typeface="+mj-lt"/>
              </a:rPr>
              <a:t>seq</a:t>
            </a:r>
            <a:r>
              <a:rPr lang="en-US" altLang="en-US" sz="1477" dirty="0">
                <a:solidFill>
                  <a:srgbClr val="063DE8"/>
                </a:solidFill>
                <a:latin typeface="+mj-lt"/>
              </a:rPr>
              <a:t> file</a:t>
            </a:r>
            <a:endParaRPr lang="en-US" altLang="en-US" sz="1477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610501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Factors Influencing PCR Success</a:t>
            </a:r>
            <a:endParaRPr lang="ar-EG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286000"/>
            <a:ext cx="3398879" cy="212365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Contamination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Cycle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b="1" dirty="0"/>
              <a:t>Primers</a:t>
            </a:r>
            <a:endParaRPr lang="en-US" sz="3200" b="1" dirty="0"/>
          </a:p>
          <a:p>
            <a:endParaRPr lang="en-US" dirty="0"/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585843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19200"/>
            <a:ext cx="8001000" cy="5410200"/>
          </a:xfrm>
        </p:spPr>
        <p:txBody>
          <a:bodyPr>
            <a:normAutofit lnSpcReduction="10000"/>
          </a:bodyPr>
          <a:lstStyle/>
          <a:p>
            <a:pPr marL="58738" indent="-58738" algn="just">
              <a:spcBef>
                <a:spcPct val="0"/>
              </a:spcBef>
              <a:buSzPct val="150000"/>
              <a:buFontTx/>
              <a:buNone/>
              <a:defRPr/>
            </a:pPr>
            <a:r>
              <a:rPr lang="en-US" sz="2400" b="1" dirty="0">
                <a:solidFill>
                  <a:srgbClr val="0070C0"/>
                </a:solidFill>
                <a:cs typeface="Times New Roman" pitchFamily="18" charset="0"/>
              </a:rPr>
              <a:t> 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Sample preparation, reaction mixture assemblage should be performed in separate areas.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A Laminar Flow Cabinet with a UV lamp is recommended for preparing the reaction mixture.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New gloves should be used for DNA/RNA purification. 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The use of tips with filters for both sample and reaction mixture preparation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Autoclaving of all buffers is recommended.</a:t>
            </a: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GB" sz="2400" b="1" dirty="0">
              <a:solidFill>
                <a:srgbClr val="0070C0"/>
              </a:solidFill>
              <a:latin typeface="Comic Sans MS" pitchFamily="66" charset="0"/>
            </a:endParaRPr>
          </a:p>
          <a:p>
            <a:pPr marL="512763" lvl="1" indent="-339725">
              <a:spcBef>
                <a:spcPct val="0"/>
              </a:spcBef>
              <a:buClr>
                <a:srgbClr val="CC0000"/>
              </a:buClr>
              <a:buSzPct val="150000"/>
              <a:buFont typeface="Wingdings" pitchFamily="2" charset="2"/>
              <a:buChar char="Ø"/>
              <a:defRPr/>
            </a:pPr>
            <a:endParaRPr lang="en-US" sz="2400" b="1" dirty="0">
              <a:solidFill>
                <a:srgbClr val="0070C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15397" name="Rectangle 5"/>
          <p:cNvSpPr>
            <a:spLocks noChangeArrowheads="1"/>
          </p:cNvSpPr>
          <p:nvPr/>
        </p:nvSpPr>
        <p:spPr bwMode="auto">
          <a:xfrm>
            <a:off x="914400" y="152400"/>
            <a:ext cx="8077200" cy="9906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 anchorCtr="1"/>
          <a:lstStyle/>
          <a:p>
            <a:pPr eaLnBrk="1" hangingPunct="1">
              <a:defRPr/>
            </a:pPr>
            <a:r>
              <a:rPr lang="en-US" sz="4000" dirty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Avoiding Contamination</a:t>
            </a:r>
            <a:r>
              <a:rPr lang="en-US" sz="4000" dirty="0">
                <a:solidFill>
                  <a:srgbClr val="000066"/>
                </a:solidFill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44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31539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31539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5" grpId="0" build="p" bldLvl="2" autoUpdateAnimBg="0" advAuto="0"/>
      <p:bldP spid="31539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/>
              <a:t>Primers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590800"/>
            <a:ext cx="80772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n-NO" sz="2400" dirty="0"/>
              <a:t>Primer-dimers interferes with Sequencing</a:t>
            </a:r>
          </a:p>
          <a:p>
            <a:pPr lvl="1">
              <a:lnSpc>
                <a:spcPct val="90000"/>
              </a:lnSpc>
            </a:pPr>
            <a:endParaRPr lang="nn-NO" sz="2000" dirty="0"/>
          </a:p>
          <a:p>
            <a:pPr lvl="1">
              <a:lnSpc>
                <a:spcPct val="90000"/>
              </a:lnSpc>
            </a:pPr>
            <a:endParaRPr lang="nn-NO" sz="20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838200"/>
            <a:ext cx="7772400" cy="213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  <a:buSzPct val="150000"/>
              <a:buFont typeface="Wingdings" pitchFamily="2" charset="2"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omic Sans MS" pitchFamily="66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  <a:buSzPct val="150000"/>
              <a:buFont typeface="Wingdings" pitchFamily="2" charset="2"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omic Sans MS" pitchFamily="66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  <a:buSzPct val="150000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- The primer should not be self-complementary or complementary  to any other primer in the reaction mixture, to prevent primer-dimers.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  <a:buSzPct val="150000"/>
              <a:buFont typeface="Wingdings" pitchFamily="2" charset="2"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omic Sans MS" pitchFamily="66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C0000"/>
              </a:buClr>
              <a:buSzPct val="150000"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   </a:t>
            </a:r>
          </a:p>
        </p:txBody>
      </p:sp>
      <p:pic>
        <p:nvPicPr>
          <p:cNvPr id="10" name="Picture 9" descr="C:\Users\Behzad\Desktop\450px-Primer_dimers_formation_E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170238"/>
            <a:ext cx="3118538" cy="3463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7826" name="Picture 2" descr="Image result for primer dim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 bwMode="auto">
          <a:xfrm>
            <a:off x="5715000" y="3352800"/>
            <a:ext cx="2057400" cy="312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119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accent2"/>
                </a:solidFill>
              </a:rPr>
              <a:t>Cycle parameters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/>
          <a:srcRect l="20499" t="31783" r="20937" b="28712"/>
          <a:stretch>
            <a:fillRect/>
          </a:stretch>
        </p:blipFill>
        <p:spPr bwMode="auto">
          <a:xfrm>
            <a:off x="960438" y="1219200"/>
            <a:ext cx="7802562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/>
          <p:cNvPicPr>
            <a:picLocks noChangeArrowheads="1"/>
          </p:cNvPicPr>
          <p:nvPr/>
        </p:nvPicPr>
        <p:blipFill>
          <a:blip r:embed="rId3"/>
          <a:srcRect l="909" t="9740" r="10539" b="16660"/>
          <a:stretch>
            <a:fillRect/>
          </a:stretch>
        </p:blipFill>
        <p:spPr bwMode="auto">
          <a:xfrm>
            <a:off x="1752600" y="4495800"/>
            <a:ext cx="2071688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/>
          <p:cNvPicPr>
            <a:picLocks noChangeArrowheads="1"/>
          </p:cNvPicPr>
          <p:nvPr/>
        </p:nvPicPr>
        <p:blipFill>
          <a:blip r:embed="rId4"/>
          <a:srcRect t="15140" r="8859" b="18829"/>
          <a:stretch>
            <a:fillRect/>
          </a:stretch>
        </p:blipFill>
        <p:spPr bwMode="auto">
          <a:xfrm>
            <a:off x="6256338" y="4537075"/>
            <a:ext cx="207803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890713" y="6464300"/>
            <a:ext cx="216217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Arial" charset="0"/>
              </a:rPr>
              <a:t>  Not optimized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180138" y="6435725"/>
            <a:ext cx="216217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Arial" charset="0"/>
              </a:rPr>
              <a:t>  Well optimized</a:t>
            </a: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3997325" y="5245100"/>
            <a:ext cx="1925638" cy="393700"/>
          </a:xfrm>
          <a:prstGeom prst="leftRightArrow">
            <a:avLst>
              <a:gd name="adj1" fmla="val 50000"/>
              <a:gd name="adj2" fmla="val 97823"/>
            </a:avLst>
          </a:prstGeom>
          <a:gradFill rotWithShape="0">
            <a:gsLst>
              <a:gs pos="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24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0"/>
            <a:ext cx="5715000" cy="961292"/>
          </a:xfrm>
          <a:solidFill>
            <a:srgbClr val="000080"/>
          </a:solidFill>
          <a:ln cap="flat">
            <a:solidFill>
              <a:srgbClr val="00008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1" hangingPunct="1"/>
            <a:r>
              <a:rPr lang="en-AU" altLang="en-US">
                <a:solidFill>
                  <a:schemeClr val="bg1"/>
                </a:solidFill>
              </a:rPr>
              <a:t>Troubleshooting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3111" y="1004728"/>
            <a:ext cx="8433289" cy="98473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AU" altLang="en-US" sz="1477" b="1" u="sng" dirty="0">
                <a:latin typeface="+mj-lt"/>
              </a:rPr>
              <a:t>Contaminants such as excess salt, RNA or protein in your sample: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AU" altLang="en-US" sz="1292" b="1" dirty="0">
                <a:latin typeface="+mj-lt"/>
              </a:rPr>
              <a:t>These cause the bands to be distorted and wide and the quality scores are low.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AU" altLang="en-US" sz="1292" b="1" dirty="0">
                <a:latin typeface="+mj-lt"/>
              </a:rPr>
              <a:t>The software has problems calling the right bases.</a:t>
            </a:r>
            <a:endParaRPr lang="en-AU" altLang="en-US" sz="923" b="1" dirty="0">
              <a:latin typeface="+mj-lt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AU" altLang="en-US" sz="923" b="1" dirty="0">
                <a:latin typeface="+mj-lt"/>
              </a:rPr>
              <a:t>		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822080" y="3677590"/>
            <a:ext cx="8433289" cy="87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r>
              <a:rPr lang="en-AU" altLang="en-US" sz="1477" b="1" u="sng" dirty="0">
                <a:latin typeface="+mj-lt"/>
              </a:rPr>
              <a:t>A failed reaction: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None/>
              <a:defRPr/>
            </a:pPr>
            <a:r>
              <a:rPr lang="en-AU" altLang="en-US" sz="1292" b="1" dirty="0">
                <a:latin typeface="+mj-lt"/>
              </a:rPr>
              <a:t>There are many Ns called as the reaction has failed due to template and/or primer problems with high background noise observed. </a:t>
            </a:r>
            <a:br>
              <a:rPr lang="en-AU" altLang="en-US" sz="1292" b="1" dirty="0">
                <a:latin typeface="+mj-lt"/>
              </a:rPr>
            </a:br>
            <a:r>
              <a:rPr lang="en-AU" altLang="en-US" sz="1292" b="1" dirty="0">
                <a:latin typeface="+mj-lt"/>
              </a:rPr>
              <a:t>The software cannot call the correct bases. </a:t>
            </a:r>
          </a:p>
        </p:txBody>
      </p:sp>
      <p:pic>
        <p:nvPicPr>
          <p:cNvPr id="286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48" y="1708113"/>
            <a:ext cx="5275385" cy="197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49" y="4591989"/>
            <a:ext cx="5306158" cy="192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72892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5219700" y="617061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rgbClr val="DDDDDD"/>
              </a:solidFill>
            </a:endParaRPr>
          </a:p>
        </p:txBody>
      </p:sp>
      <p:pic>
        <p:nvPicPr>
          <p:cNvPr id="50179" name="Picture 5" descr="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/>
              <a:t>DNA Sequencing</a:t>
            </a:r>
            <a:endParaRPr lang="en-US" dirty="0"/>
          </a:p>
        </p:txBody>
      </p:sp>
      <p:pic>
        <p:nvPicPr>
          <p:cNvPr id="3" name="DNA Sequenc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1200150"/>
            <a:ext cx="75438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s://ka-perseus-images.s3.amazonaws.com/2c18e6927edd26cf64a3e9bd051c209bd2eb057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03061"/>
            <a:ext cx="7267575" cy="61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58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Image result for sanger sequencing princi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05" y="1676400"/>
            <a:ext cx="8378195" cy="393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217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98563" y="304800"/>
            <a:ext cx="6699250" cy="3922713"/>
            <a:chOff x="755" y="1200"/>
            <a:chExt cx="4220" cy="2471"/>
          </a:xfrm>
        </p:grpSpPr>
        <p:sp>
          <p:nvSpPr>
            <p:cNvPr id="479237" name="Rectangle 5"/>
            <p:cNvSpPr>
              <a:spLocks noChangeArrowheads="1"/>
            </p:cNvSpPr>
            <p:nvPr/>
          </p:nvSpPr>
          <p:spPr bwMode="auto">
            <a:xfrm>
              <a:off x="1096" y="3223"/>
              <a:ext cx="958" cy="445"/>
            </a:xfrm>
            <a:prstGeom prst="rect">
              <a:avLst/>
            </a:prstGeom>
            <a:gradFill rotWithShape="0">
              <a:gsLst>
                <a:gs pos="0">
                  <a:srgbClr val="D49FFF">
                    <a:gamma/>
                    <a:tint val="0"/>
                    <a:invGamma/>
                  </a:srgbClr>
                </a:gs>
                <a:gs pos="100000">
                  <a:srgbClr val="D49FFF"/>
                </a:gs>
              </a:gsLst>
              <a:lin ang="0" scaled="1"/>
            </a:gradFill>
            <a:ln w="3175">
              <a:solidFill>
                <a:srgbClr val="4D4D4D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38" name="Arc 6"/>
            <p:cNvSpPr>
              <a:spLocks/>
            </p:cNvSpPr>
            <p:nvPr/>
          </p:nvSpPr>
          <p:spPr bwMode="auto">
            <a:xfrm>
              <a:off x="1811" y="1200"/>
              <a:ext cx="1520" cy="1131"/>
            </a:xfrm>
            <a:custGeom>
              <a:avLst/>
              <a:gdLst>
                <a:gd name="G0" fmla="+- 21600 0 0"/>
                <a:gd name="G1" fmla="+- 21599 0 0"/>
                <a:gd name="G2" fmla="+- 21600 0 0"/>
                <a:gd name="T0" fmla="*/ 0 w 21600"/>
                <a:gd name="T1" fmla="*/ 21599 h 21599"/>
                <a:gd name="T2" fmla="*/ 21587 w 21600"/>
                <a:gd name="T3" fmla="*/ 0 h 21599"/>
                <a:gd name="T4" fmla="*/ 21600 w 21600"/>
                <a:gd name="T5" fmla="*/ 21599 h 2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99" fill="none" extrusionOk="0">
                  <a:moveTo>
                    <a:pt x="0" y="21599"/>
                  </a:moveTo>
                  <a:cubicBezTo>
                    <a:pt x="0" y="9674"/>
                    <a:pt x="9662" y="6"/>
                    <a:pt x="21586" y="-1"/>
                  </a:cubicBezTo>
                </a:path>
                <a:path w="21600" h="21599" stroke="0" extrusionOk="0">
                  <a:moveTo>
                    <a:pt x="0" y="21599"/>
                  </a:moveTo>
                  <a:cubicBezTo>
                    <a:pt x="0" y="9674"/>
                    <a:pt x="9662" y="6"/>
                    <a:pt x="21586" y="-1"/>
                  </a:cubicBezTo>
                  <a:lnTo>
                    <a:pt x="21600" y="21599"/>
                  </a:lnTo>
                  <a:close/>
                </a:path>
              </a:pathLst>
            </a:custGeom>
            <a:noFill/>
            <a:ln w="50800" cap="rnd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39" name="Arc 7"/>
            <p:cNvSpPr>
              <a:spLocks/>
            </p:cNvSpPr>
            <p:nvPr/>
          </p:nvSpPr>
          <p:spPr bwMode="auto">
            <a:xfrm>
              <a:off x="3312" y="1200"/>
              <a:ext cx="1521" cy="1131"/>
            </a:xfrm>
            <a:custGeom>
              <a:avLst/>
              <a:gdLst>
                <a:gd name="G0" fmla="+- 13 0 0"/>
                <a:gd name="G1" fmla="+- 21600 0 0"/>
                <a:gd name="G2" fmla="+- 21600 0 0"/>
                <a:gd name="T0" fmla="*/ 0 w 21613"/>
                <a:gd name="T1" fmla="*/ 1 h 21600"/>
                <a:gd name="T2" fmla="*/ 21613 w 21613"/>
                <a:gd name="T3" fmla="*/ 21600 h 21600"/>
                <a:gd name="T4" fmla="*/ 13 w 2161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13" h="21600" fill="none" extrusionOk="0">
                  <a:moveTo>
                    <a:pt x="-1" y="0"/>
                  </a:moveTo>
                  <a:cubicBezTo>
                    <a:pt x="4" y="0"/>
                    <a:pt x="8" y="-1"/>
                    <a:pt x="13" y="0"/>
                  </a:cubicBezTo>
                  <a:cubicBezTo>
                    <a:pt x="11942" y="0"/>
                    <a:pt x="21613" y="9670"/>
                    <a:pt x="21613" y="21600"/>
                  </a:cubicBezTo>
                </a:path>
                <a:path w="21613" h="21600" stroke="0" extrusionOk="0">
                  <a:moveTo>
                    <a:pt x="-1" y="0"/>
                  </a:moveTo>
                  <a:cubicBezTo>
                    <a:pt x="4" y="0"/>
                    <a:pt x="8" y="-1"/>
                    <a:pt x="13" y="0"/>
                  </a:cubicBezTo>
                  <a:cubicBezTo>
                    <a:pt x="11942" y="0"/>
                    <a:pt x="21613" y="9670"/>
                    <a:pt x="21613" y="21600"/>
                  </a:cubicBezTo>
                  <a:lnTo>
                    <a:pt x="13" y="21600"/>
                  </a:lnTo>
                  <a:close/>
                </a:path>
              </a:pathLst>
            </a:custGeom>
            <a:noFill/>
            <a:ln w="50800" cap="rnd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0" name="Rectangle 8"/>
            <p:cNvSpPr>
              <a:spLocks noChangeArrowheads="1"/>
            </p:cNvSpPr>
            <p:nvPr/>
          </p:nvSpPr>
          <p:spPr bwMode="auto">
            <a:xfrm>
              <a:off x="1799" y="2418"/>
              <a:ext cx="38" cy="7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1" name="Rectangle 9"/>
            <p:cNvSpPr>
              <a:spLocks noChangeArrowheads="1"/>
            </p:cNvSpPr>
            <p:nvPr/>
          </p:nvSpPr>
          <p:spPr bwMode="auto">
            <a:xfrm>
              <a:off x="1799" y="2592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2" name="Rectangle 10"/>
            <p:cNvSpPr>
              <a:spLocks noChangeArrowheads="1"/>
            </p:cNvSpPr>
            <p:nvPr/>
          </p:nvSpPr>
          <p:spPr bwMode="auto">
            <a:xfrm>
              <a:off x="1799" y="2679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3" name="Rectangle 11"/>
            <p:cNvSpPr>
              <a:spLocks noChangeArrowheads="1"/>
            </p:cNvSpPr>
            <p:nvPr/>
          </p:nvSpPr>
          <p:spPr bwMode="auto">
            <a:xfrm>
              <a:off x="1799" y="2766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4" name="Rectangle 12"/>
            <p:cNvSpPr>
              <a:spLocks noChangeArrowheads="1"/>
            </p:cNvSpPr>
            <p:nvPr/>
          </p:nvSpPr>
          <p:spPr bwMode="auto">
            <a:xfrm>
              <a:off x="1799" y="2853"/>
              <a:ext cx="38" cy="78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5" name="Rectangle 13"/>
            <p:cNvSpPr>
              <a:spLocks noChangeArrowheads="1"/>
            </p:cNvSpPr>
            <p:nvPr/>
          </p:nvSpPr>
          <p:spPr bwMode="auto">
            <a:xfrm>
              <a:off x="1799" y="2940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6" name="Rectangle 14"/>
            <p:cNvSpPr>
              <a:spLocks noChangeArrowheads="1"/>
            </p:cNvSpPr>
            <p:nvPr/>
          </p:nvSpPr>
          <p:spPr bwMode="auto">
            <a:xfrm>
              <a:off x="1799" y="3028"/>
              <a:ext cx="38" cy="78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7" name="Rectangle 15"/>
            <p:cNvSpPr>
              <a:spLocks noChangeArrowheads="1"/>
            </p:cNvSpPr>
            <p:nvPr/>
          </p:nvSpPr>
          <p:spPr bwMode="auto">
            <a:xfrm>
              <a:off x="1799" y="3115"/>
              <a:ext cx="38" cy="7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8" name="Rectangle 16"/>
            <p:cNvSpPr>
              <a:spLocks noChangeArrowheads="1"/>
            </p:cNvSpPr>
            <p:nvPr/>
          </p:nvSpPr>
          <p:spPr bwMode="auto">
            <a:xfrm>
              <a:off x="1799" y="2329"/>
              <a:ext cx="39" cy="80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49" name="Rectangle 17"/>
            <p:cNvSpPr>
              <a:spLocks noChangeArrowheads="1"/>
            </p:cNvSpPr>
            <p:nvPr/>
          </p:nvSpPr>
          <p:spPr bwMode="auto">
            <a:xfrm>
              <a:off x="1799" y="3374"/>
              <a:ext cx="39" cy="80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0" name="Rectangle 18"/>
            <p:cNvSpPr>
              <a:spLocks noChangeArrowheads="1"/>
            </p:cNvSpPr>
            <p:nvPr/>
          </p:nvSpPr>
          <p:spPr bwMode="auto">
            <a:xfrm>
              <a:off x="1799" y="3289"/>
              <a:ext cx="38" cy="7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1" name="Rectangle 19"/>
            <p:cNvSpPr>
              <a:spLocks noChangeArrowheads="1"/>
            </p:cNvSpPr>
            <p:nvPr/>
          </p:nvSpPr>
          <p:spPr bwMode="auto">
            <a:xfrm>
              <a:off x="1799" y="3202"/>
              <a:ext cx="38" cy="78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2" name="Rectangle 20"/>
            <p:cNvSpPr>
              <a:spLocks noChangeArrowheads="1"/>
            </p:cNvSpPr>
            <p:nvPr/>
          </p:nvSpPr>
          <p:spPr bwMode="auto">
            <a:xfrm>
              <a:off x="2819" y="1392"/>
              <a:ext cx="1104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>
                  <a:solidFill>
                    <a:srgbClr val="00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elvetica" charset="0"/>
                </a:rPr>
                <a:t>Capillary/ies</a:t>
              </a:r>
            </a:p>
          </p:txBody>
        </p:sp>
        <p:sp>
          <p:nvSpPr>
            <p:cNvPr id="479253" name="Rectangle 21"/>
            <p:cNvSpPr>
              <a:spLocks noChangeArrowheads="1"/>
            </p:cNvSpPr>
            <p:nvPr/>
          </p:nvSpPr>
          <p:spPr bwMode="auto">
            <a:xfrm>
              <a:off x="3350" y="2459"/>
              <a:ext cx="1128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>
                  <a:solidFill>
                    <a:srgbClr val="00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elvetica" charset="0"/>
                </a:rPr>
                <a:t>CCD Camera</a:t>
              </a:r>
            </a:p>
          </p:txBody>
        </p:sp>
        <p:sp>
          <p:nvSpPr>
            <p:cNvPr id="479254" name="Rectangle 22"/>
            <p:cNvSpPr>
              <a:spLocks noChangeArrowheads="1"/>
            </p:cNvSpPr>
            <p:nvPr/>
          </p:nvSpPr>
          <p:spPr bwMode="auto">
            <a:xfrm>
              <a:off x="1153" y="3417"/>
              <a:ext cx="658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>
                  <a:solidFill>
                    <a:srgbClr val="00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elvetica" charset="0"/>
                </a:rPr>
                <a:t>Buffer</a:t>
              </a:r>
            </a:p>
          </p:txBody>
        </p:sp>
        <p:sp>
          <p:nvSpPr>
            <p:cNvPr id="479255" name="Line 23"/>
            <p:cNvSpPr>
              <a:spLocks noChangeShapeType="1"/>
            </p:cNvSpPr>
            <p:nvPr/>
          </p:nvSpPr>
          <p:spPr bwMode="auto">
            <a:xfrm>
              <a:off x="2068" y="3501"/>
              <a:ext cx="826" cy="0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6" name="Line 24"/>
            <p:cNvSpPr>
              <a:spLocks noChangeShapeType="1"/>
            </p:cNvSpPr>
            <p:nvPr/>
          </p:nvSpPr>
          <p:spPr bwMode="auto">
            <a:xfrm flipH="1">
              <a:off x="3697" y="3501"/>
              <a:ext cx="1017" cy="0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7" name="Line 25"/>
            <p:cNvSpPr>
              <a:spLocks noChangeShapeType="1"/>
            </p:cNvSpPr>
            <p:nvPr/>
          </p:nvSpPr>
          <p:spPr bwMode="auto">
            <a:xfrm>
              <a:off x="2901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8" name="Line 26"/>
            <p:cNvSpPr>
              <a:spLocks noChangeShapeType="1"/>
            </p:cNvSpPr>
            <p:nvPr/>
          </p:nvSpPr>
          <p:spPr bwMode="auto">
            <a:xfrm>
              <a:off x="3078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59" name="Line 27"/>
            <p:cNvSpPr>
              <a:spLocks noChangeShapeType="1"/>
            </p:cNvSpPr>
            <p:nvPr/>
          </p:nvSpPr>
          <p:spPr bwMode="auto">
            <a:xfrm>
              <a:off x="3255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0" name="Line 28"/>
            <p:cNvSpPr>
              <a:spLocks noChangeShapeType="1"/>
            </p:cNvSpPr>
            <p:nvPr/>
          </p:nvSpPr>
          <p:spPr bwMode="auto">
            <a:xfrm>
              <a:off x="3432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1" name="Line 29"/>
            <p:cNvSpPr>
              <a:spLocks noChangeShapeType="1"/>
            </p:cNvSpPr>
            <p:nvPr/>
          </p:nvSpPr>
          <p:spPr bwMode="auto">
            <a:xfrm>
              <a:off x="3608" y="3365"/>
              <a:ext cx="0" cy="238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2" name="Line 30"/>
            <p:cNvSpPr>
              <a:spLocks noChangeShapeType="1"/>
            </p:cNvSpPr>
            <p:nvPr/>
          </p:nvSpPr>
          <p:spPr bwMode="auto">
            <a:xfrm>
              <a:off x="2990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3" name="Line 31"/>
            <p:cNvSpPr>
              <a:spLocks noChangeShapeType="1"/>
            </p:cNvSpPr>
            <p:nvPr/>
          </p:nvSpPr>
          <p:spPr bwMode="auto">
            <a:xfrm>
              <a:off x="3166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4" name="Line 32"/>
            <p:cNvSpPr>
              <a:spLocks noChangeShapeType="1"/>
            </p:cNvSpPr>
            <p:nvPr/>
          </p:nvSpPr>
          <p:spPr bwMode="auto">
            <a:xfrm>
              <a:off x="3343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5" name="Line 33"/>
            <p:cNvSpPr>
              <a:spLocks noChangeShapeType="1"/>
            </p:cNvSpPr>
            <p:nvPr/>
          </p:nvSpPr>
          <p:spPr bwMode="auto">
            <a:xfrm>
              <a:off x="3520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6" name="Line 34"/>
            <p:cNvSpPr>
              <a:spLocks noChangeShapeType="1"/>
            </p:cNvSpPr>
            <p:nvPr/>
          </p:nvSpPr>
          <p:spPr bwMode="auto">
            <a:xfrm>
              <a:off x="3697" y="3406"/>
              <a:ext cx="0" cy="154"/>
            </a:xfrm>
            <a:prstGeom prst="line">
              <a:avLst/>
            </a:prstGeom>
            <a:noFill/>
            <a:ln w="254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7" name="Rectangle 35"/>
            <p:cNvSpPr>
              <a:spLocks noChangeArrowheads="1"/>
            </p:cNvSpPr>
            <p:nvPr/>
          </p:nvSpPr>
          <p:spPr bwMode="auto">
            <a:xfrm>
              <a:off x="4717" y="2939"/>
              <a:ext cx="258" cy="732"/>
            </a:xfrm>
            <a:prstGeom prst="rect">
              <a:avLst/>
            </a:prstGeom>
            <a:noFill/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8" name="Line 36"/>
            <p:cNvSpPr>
              <a:spLocks noChangeShapeType="1"/>
            </p:cNvSpPr>
            <p:nvPr/>
          </p:nvSpPr>
          <p:spPr bwMode="auto">
            <a:xfrm>
              <a:off x="4846" y="2340"/>
              <a:ext cx="0" cy="929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69" name="Rectangle 37"/>
            <p:cNvSpPr>
              <a:spLocks noChangeArrowheads="1"/>
            </p:cNvSpPr>
            <p:nvPr/>
          </p:nvSpPr>
          <p:spPr bwMode="auto">
            <a:xfrm>
              <a:off x="755" y="2065"/>
              <a:ext cx="566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7625" rIns="90487" bIns="47625">
              <a:spAutoFit/>
            </a:bodyPr>
            <a:lstStyle/>
            <a:p>
              <a:pPr defTabSz="771525"/>
              <a:r>
                <a:rPr lang="en-US" altLang="en-US" sz="2000">
                  <a:solidFill>
                    <a:srgbClr val="00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elvetica" charset="0"/>
                </a:rPr>
                <a:t>Laser</a:t>
              </a:r>
            </a:p>
          </p:txBody>
        </p:sp>
        <p:sp>
          <p:nvSpPr>
            <p:cNvPr id="479270" name="Rectangle 38"/>
            <p:cNvSpPr>
              <a:spLocks noChangeArrowheads="1"/>
            </p:cNvSpPr>
            <p:nvPr/>
          </p:nvSpPr>
          <p:spPr bwMode="auto">
            <a:xfrm>
              <a:off x="4739" y="3264"/>
              <a:ext cx="192" cy="392"/>
            </a:xfrm>
            <a:prstGeom prst="rect">
              <a:avLst/>
            </a:prstGeom>
            <a:gradFill rotWithShape="0">
              <a:gsLst>
                <a:gs pos="0">
                  <a:srgbClr val="618FFD">
                    <a:gamma/>
                    <a:tint val="0"/>
                    <a:invGamma/>
                  </a:srgbClr>
                </a:gs>
                <a:gs pos="50000">
                  <a:srgbClr val="618FFD"/>
                </a:gs>
                <a:gs pos="100000">
                  <a:srgbClr val="618FFD">
                    <a:gamma/>
                    <a:tint val="0"/>
                    <a:invGamma/>
                  </a:srgbClr>
                </a:gs>
              </a:gsLst>
              <a:lin ang="0" scaled="1"/>
            </a:gra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71" name="Rectangle 39"/>
            <p:cNvSpPr>
              <a:spLocks noChangeArrowheads="1"/>
            </p:cNvSpPr>
            <p:nvPr/>
          </p:nvSpPr>
          <p:spPr bwMode="auto">
            <a:xfrm>
              <a:off x="4739" y="3168"/>
              <a:ext cx="192" cy="9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  <p:sp>
          <p:nvSpPr>
            <p:cNvPr id="479272" name="Rectangle 40"/>
            <p:cNvSpPr>
              <a:spLocks noChangeArrowheads="1"/>
            </p:cNvSpPr>
            <p:nvPr/>
          </p:nvSpPr>
          <p:spPr bwMode="auto">
            <a:xfrm>
              <a:off x="4739" y="3072"/>
              <a:ext cx="192" cy="10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  <p:sp>
          <p:nvSpPr>
            <p:cNvPr id="479273" name="Oval 41"/>
            <p:cNvSpPr>
              <a:spLocks noChangeArrowheads="1"/>
            </p:cNvSpPr>
            <p:nvPr/>
          </p:nvSpPr>
          <p:spPr bwMode="auto">
            <a:xfrm>
              <a:off x="4403" y="3216"/>
              <a:ext cx="192" cy="192"/>
            </a:xfrm>
            <a:prstGeom prst="ellipse">
              <a:avLst/>
            </a:prstGeom>
            <a:solidFill>
              <a:srgbClr val="B2B2B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74" name="Line 42"/>
            <p:cNvSpPr>
              <a:spLocks noChangeShapeType="1"/>
            </p:cNvSpPr>
            <p:nvPr/>
          </p:nvSpPr>
          <p:spPr bwMode="auto">
            <a:xfrm>
              <a:off x="4451" y="331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75" name="Oval 43"/>
            <p:cNvSpPr>
              <a:spLocks noChangeArrowheads="1"/>
            </p:cNvSpPr>
            <p:nvPr/>
          </p:nvSpPr>
          <p:spPr bwMode="auto">
            <a:xfrm>
              <a:off x="2195" y="3216"/>
              <a:ext cx="192" cy="192"/>
            </a:xfrm>
            <a:prstGeom prst="ellipse">
              <a:avLst/>
            </a:prstGeom>
            <a:solidFill>
              <a:srgbClr val="B2B2B2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76" name="Line 44"/>
            <p:cNvSpPr>
              <a:spLocks noChangeShapeType="1"/>
            </p:cNvSpPr>
            <p:nvPr/>
          </p:nvSpPr>
          <p:spPr bwMode="auto">
            <a:xfrm>
              <a:off x="2243" y="3312"/>
              <a:ext cx="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77" name="Line 45"/>
            <p:cNvSpPr>
              <a:spLocks noChangeShapeType="1"/>
            </p:cNvSpPr>
            <p:nvPr/>
          </p:nvSpPr>
          <p:spPr bwMode="auto">
            <a:xfrm rot="-5400000">
              <a:off x="2243" y="3312"/>
              <a:ext cx="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79278" name="Picture 4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95" y="2208"/>
              <a:ext cx="1008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79279" name="Rectangle 47"/>
            <p:cNvSpPr>
              <a:spLocks noChangeArrowheads="1"/>
            </p:cNvSpPr>
            <p:nvPr/>
          </p:nvSpPr>
          <p:spPr bwMode="auto">
            <a:xfrm>
              <a:off x="3167" y="2223"/>
              <a:ext cx="129" cy="67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26275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0" name="Rectangle 48"/>
            <p:cNvSpPr>
              <a:spLocks noChangeArrowheads="1"/>
            </p:cNvSpPr>
            <p:nvPr/>
          </p:nvSpPr>
          <p:spPr bwMode="auto">
            <a:xfrm flipH="1">
              <a:off x="1955" y="2400"/>
              <a:ext cx="288" cy="288"/>
            </a:xfrm>
            <a:prstGeom prst="rect">
              <a:avLst/>
            </a:pr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1" name="AutoShape 49"/>
            <p:cNvSpPr>
              <a:spLocks noChangeArrowheads="1"/>
            </p:cNvSpPr>
            <p:nvPr/>
          </p:nvSpPr>
          <p:spPr bwMode="auto">
            <a:xfrm rot="5400000" flipH="1">
              <a:off x="1811" y="2496"/>
              <a:ext cx="192" cy="9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2" name="Line 50"/>
            <p:cNvSpPr>
              <a:spLocks noChangeShapeType="1"/>
            </p:cNvSpPr>
            <p:nvPr/>
          </p:nvSpPr>
          <p:spPr bwMode="auto">
            <a:xfrm>
              <a:off x="1811" y="2544"/>
              <a:ext cx="350" cy="0"/>
            </a:xfrm>
            <a:prstGeom prst="line">
              <a:avLst/>
            </a:prstGeom>
            <a:noFill/>
            <a:ln w="12700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3" name="Rectangle 51"/>
            <p:cNvSpPr>
              <a:spLocks noChangeArrowheads="1"/>
            </p:cNvSpPr>
            <p:nvPr/>
          </p:nvSpPr>
          <p:spPr bwMode="auto">
            <a:xfrm>
              <a:off x="755" y="2448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4" name="Oval 52"/>
            <p:cNvSpPr>
              <a:spLocks noChangeArrowheads="1"/>
            </p:cNvSpPr>
            <p:nvPr/>
          </p:nvSpPr>
          <p:spPr bwMode="auto">
            <a:xfrm>
              <a:off x="851" y="2448"/>
              <a:ext cx="177" cy="174"/>
            </a:xfrm>
            <a:prstGeom prst="ellipse">
              <a:avLst/>
            </a:prstGeom>
            <a:gradFill rotWithShape="0">
              <a:gsLst>
                <a:gs pos="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5" name="AutoShape 53"/>
            <p:cNvSpPr>
              <a:spLocks noChangeArrowheads="1"/>
            </p:cNvSpPr>
            <p:nvPr/>
          </p:nvSpPr>
          <p:spPr bwMode="auto">
            <a:xfrm rot="-5400000">
              <a:off x="1619" y="2496"/>
              <a:ext cx="192" cy="9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rgbClr val="777777"/>
                </a:gs>
                <a:gs pos="50000">
                  <a:srgbClr val="777777">
                    <a:gamma/>
                    <a:shade val="46275"/>
                    <a:invGamma/>
                  </a:srgbClr>
                </a:gs>
                <a:gs pos="100000">
                  <a:srgbClr val="77777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6" name="Line 54"/>
            <p:cNvSpPr>
              <a:spLocks noChangeShapeType="1"/>
            </p:cNvSpPr>
            <p:nvPr/>
          </p:nvSpPr>
          <p:spPr bwMode="auto">
            <a:xfrm flipV="1">
              <a:off x="995" y="2543"/>
              <a:ext cx="797" cy="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7" name="Rectangle 55"/>
            <p:cNvSpPr>
              <a:spLocks noChangeArrowheads="1"/>
            </p:cNvSpPr>
            <p:nvPr/>
          </p:nvSpPr>
          <p:spPr bwMode="auto">
            <a:xfrm>
              <a:off x="1799" y="2505"/>
              <a:ext cx="38" cy="78"/>
            </a:xfrm>
            <a:prstGeom prst="rect">
              <a:avLst/>
            </a:prstGeom>
            <a:solidFill>
              <a:srgbClr val="3333FF"/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288" name="AutoShape 56"/>
            <p:cNvSpPr>
              <a:spLocks noChangeArrowheads="1"/>
            </p:cNvSpPr>
            <p:nvPr/>
          </p:nvSpPr>
          <p:spPr bwMode="auto">
            <a:xfrm>
              <a:off x="2003" y="2448"/>
              <a:ext cx="213" cy="192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rgbClr val="6464C0"/>
                </a:gs>
                <a:gs pos="100000">
                  <a:srgbClr val="6464C0">
                    <a:gamma/>
                    <a:tint val="29804"/>
                    <a:invGamma/>
                  </a:srgbClr>
                </a:gs>
              </a:gsLst>
              <a:lin ang="2700000" scaled="1"/>
            </a:gradFill>
            <a:ln w="3175">
              <a:solidFill>
                <a:srgbClr val="4D4D4D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it-IT" altLang="en-US" sz="24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</p:grpSp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0320" y="4743451"/>
            <a:ext cx="7491412" cy="190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01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de-DE" altLang="en-US" dirty="0"/>
              <a:t>Fluorescent Signal Detection</a:t>
            </a:r>
            <a:endParaRPr lang="en-US" altLang="en-US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962400" y="4495800"/>
            <a:ext cx="457200" cy="736600"/>
            <a:chOff x="3242" y="1452"/>
            <a:chExt cx="288" cy="464"/>
          </a:xfrm>
        </p:grpSpPr>
        <p:cxnSp>
          <p:nvCxnSpPr>
            <p:cNvPr id="21599" name="AutoShape 4"/>
            <p:cNvCxnSpPr>
              <a:cxnSpLocks noChangeShapeType="1"/>
            </p:cNvCxnSpPr>
            <p:nvPr/>
          </p:nvCxnSpPr>
          <p:spPr bwMode="auto">
            <a:xfrm flipV="1">
              <a:off x="3242" y="1596"/>
              <a:ext cx="288" cy="176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21600" name="AutoShape 5"/>
            <p:cNvCxnSpPr>
              <a:cxnSpLocks noChangeShapeType="1"/>
            </p:cNvCxnSpPr>
            <p:nvPr/>
          </p:nvCxnSpPr>
          <p:spPr bwMode="auto">
            <a:xfrm flipV="1">
              <a:off x="3242" y="1452"/>
              <a:ext cx="288" cy="176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21601" name="AutoShape 6"/>
            <p:cNvCxnSpPr>
              <a:cxnSpLocks noChangeShapeType="1"/>
            </p:cNvCxnSpPr>
            <p:nvPr/>
          </p:nvCxnSpPr>
          <p:spPr bwMode="auto">
            <a:xfrm flipV="1">
              <a:off x="3242" y="1740"/>
              <a:ext cx="288" cy="176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73063" name="AutoShape 7"/>
          <p:cNvSpPr>
            <a:spLocks noChangeArrowheads="1"/>
          </p:cNvSpPr>
          <p:nvPr/>
        </p:nvSpPr>
        <p:spPr bwMode="auto">
          <a:xfrm rot="5400000">
            <a:off x="952500" y="4457700"/>
            <a:ext cx="762000" cy="1143000"/>
          </a:xfrm>
          <a:prstGeom prst="can">
            <a:avLst>
              <a:gd name="adj" fmla="val 37500"/>
            </a:avLst>
          </a:prstGeom>
          <a:gradFill rotWithShape="0">
            <a:gsLst>
              <a:gs pos="0">
                <a:srgbClr val="0C479D"/>
              </a:gs>
              <a:gs pos="50000">
                <a:schemeClr val="bg1"/>
              </a:gs>
              <a:gs pos="100000">
                <a:srgbClr val="0C479D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eaLnBrk="0" hangingPunct="0">
              <a:defRPr/>
            </a:pPr>
            <a:r>
              <a:rPr lang="de-DE" b="1">
                <a:cs typeface="+mn-cs"/>
              </a:rPr>
              <a:t>Laser</a:t>
            </a:r>
            <a:r>
              <a:rPr lang="de-DE" b="1">
                <a:solidFill>
                  <a:schemeClr val="accent2"/>
                </a:solidFill>
                <a:cs typeface="+mn-cs"/>
              </a:rPr>
              <a:t> </a:t>
            </a:r>
            <a:r>
              <a:rPr lang="de-DE">
                <a:solidFill>
                  <a:schemeClr val="accent2"/>
                </a:solidFill>
                <a:cs typeface="+mn-cs"/>
              </a:rPr>
              <a:t> </a:t>
            </a:r>
            <a:endParaRPr lang="en-US">
              <a:solidFill>
                <a:schemeClr val="accent2"/>
              </a:solidFill>
              <a:cs typeface="+mn-cs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600200" y="4495800"/>
            <a:ext cx="1403350" cy="557213"/>
            <a:chOff x="700" y="2873"/>
            <a:chExt cx="884" cy="351"/>
          </a:xfrm>
        </p:grpSpPr>
        <p:sp>
          <p:nvSpPr>
            <p:cNvPr id="21597" name="Line 9"/>
            <p:cNvSpPr>
              <a:spLocks noChangeShapeType="1"/>
            </p:cNvSpPr>
            <p:nvPr/>
          </p:nvSpPr>
          <p:spPr bwMode="auto">
            <a:xfrm>
              <a:off x="936" y="3224"/>
              <a:ext cx="648" cy="0"/>
            </a:xfrm>
            <a:prstGeom prst="line">
              <a:avLst/>
            </a:prstGeom>
            <a:noFill/>
            <a:ln w="38100" cmpd="dbl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98" name="Text Box 10"/>
            <p:cNvSpPr txBox="1">
              <a:spLocks noChangeArrowheads="1"/>
            </p:cNvSpPr>
            <p:nvPr/>
          </p:nvSpPr>
          <p:spPr bwMode="auto">
            <a:xfrm>
              <a:off x="700" y="2873"/>
              <a:ext cx="8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de-DE">
                  <a:solidFill>
                    <a:schemeClr val="bg1"/>
                  </a:solidFill>
                </a:rPr>
                <a:t>   Energy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618288" y="4103688"/>
            <a:ext cx="1992312" cy="1555750"/>
            <a:chOff x="4752" y="1342"/>
            <a:chExt cx="853" cy="1071"/>
          </a:xfrm>
        </p:grpSpPr>
        <p:sp>
          <p:nvSpPr>
            <p:cNvPr id="21595" name="Line 12"/>
            <p:cNvSpPr>
              <a:spLocks noChangeShapeType="1"/>
            </p:cNvSpPr>
            <p:nvPr/>
          </p:nvSpPr>
          <p:spPr bwMode="auto">
            <a:xfrm>
              <a:off x="4752" y="1812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96" name="Text Box 13"/>
            <p:cNvSpPr txBox="1">
              <a:spLocks noChangeArrowheads="1"/>
            </p:cNvSpPr>
            <p:nvPr/>
          </p:nvSpPr>
          <p:spPr bwMode="auto">
            <a:xfrm>
              <a:off x="4970" y="1342"/>
              <a:ext cx="635" cy="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de-DE" sz="1200" b="1">
                  <a:latin typeface="Wingdings" pitchFamily="2" charset="2"/>
                </a:rPr>
                <a:t> </a:t>
              </a:r>
              <a:r>
                <a:rPr lang="de-DE" sz="9600" b="1">
                  <a:latin typeface="Wingdings" pitchFamily="2" charset="2"/>
                </a:rPr>
                <a:t>:</a:t>
              </a:r>
              <a:endParaRPr lang="en-US" sz="9600" b="1">
                <a:latin typeface="Wingdings" pitchFamily="2" charset="2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 rot="-5400000">
            <a:off x="7251700" y="4102100"/>
            <a:ext cx="1027113" cy="1052513"/>
            <a:chOff x="4798" y="1600"/>
            <a:chExt cx="794" cy="1496"/>
          </a:xfrm>
        </p:grpSpPr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4806" y="2604"/>
              <a:ext cx="401" cy="150"/>
              <a:chOff x="3520" y="1152"/>
              <a:chExt cx="896" cy="480"/>
            </a:xfrm>
          </p:grpSpPr>
          <p:sp>
            <p:nvSpPr>
              <p:cNvPr id="21593" name="Arc 16"/>
              <p:cNvSpPr>
                <a:spLocks/>
              </p:cNvSpPr>
              <p:nvPr/>
            </p:nvSpPr>
            <p:spPr bwMode="auto">
              <a:xfrm flipV="1">
                <a:off x="3520" y="139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94" name="Arc 17"/>
              <p:cNvSpPr>
                <a:spLocks/>
              </p:cNvSpPr>
              <p:nvPr/>
            </p:nvSpPr>
            <p:spPr bwMode="auto">
              <a:xfrm>
                <a:off x="3520" y="115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4806" y="2435"/>
              <a:ext cx="642" cy="151"/>
              <a:chOff x="3520" y="1152"/>
              <a:chExt cx="896" cy="480"/>
            </a:xfrm>
          </p:grpSpPr>
          <p:sp>
            <p:nvSpPr>
              <p:cNvPr id="21591" name="Arc 19"/>
              <p:cNvSpPr>
                <a:spLocks/>
              </p:cNvSpPr>
              <p:nvPr/>
            </p:nvSpPr>
            <p:spPr bwMode="auto">
              <a:xfrm flipV="1">
                <a:off x="3520" y="139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92" name="Arc 20"/>
              <p:cNvSpPr>
                <a:spLocks/>
              </p:cNvSpPr>
              <p:nvPr/>
            </p:nvSpPr>
            <p:spPr bwMode="auto">
              <a:xfrm>
                <a:off x="3520" y="115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4798" y="2945"/>
              <a:ext cx="553" cy="151"/>
              <a:chOff x="3520" y="1152"/>
              <a:chExt cx="896" cy="480"/>
            </a:xfrm>
          </p:grpSpPr>
          <p:sp>
            <p:nvSpPr>
              <p:cNvPr id="21589" name="Arc 22"/>
              <p:cNvSpPr>
                <a:spLocks/>
              </p:cNvSpPr>
              <p:nvPr/>
            </p:nvSpPr>
            <p:spPr bwMode="auto">
              <a:xfrm flipV="1">
                <a:off x="3520" y="139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90" name="Arc 23"/>
              <p:cNvSpPr>
                <a:spLocks/>
              </p:cNvSpPr>
              <p:nvPr/>
            </p:nvSpPr>
            <p:spPr bwMode="auto">
              <a:xfrm>
                <a:off x="3520" y="115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4802" y="2777"/>
              <a:ext cx="790" cy="151"/>
              <a:chOff x="3520" y="1152"/>
              <a:chExt cx="896" cy="480"/>
            </a:xfrm>
          </p:grpSpPr>
          <p:sp>
            <p:nvSpPr>
              <p:cNvPr id="21587" name="Arc 25"/>
              <p:cNvSpPr>
                <a:spLocks/>
              </p:cNvSpPr>
              <p:nvPr/>
            </p:nvSpPr>
            <p:spPr bwMode="auto">
              <a:xfrm flipV="1">
                <a:off x="3520" y="139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88" name="Arc 26"/>
              <p:cNvSpPr>
                <a:spLocks/>
              </p:cNvSpPr>
              <p:nvPr/>
            </p:nvSpPr>
            <p:spPr bwMode="auto">
              <a:xfrm>
                <a:off x="3520" y="1152"/>
                <a:ext cx="896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27"/>
            <p:cNvGrpSpPr>
              <a:grpSpLocks/>
            </p:cNvGrpSpPr>
            <p:nvPr/>
          </p:nvGrpSpPr>
          <p:grpSpPr bwMode="auto">
            <a:xfrm>
              <a:off x="4798" y="1600"/>
              <a:ext cx="794" cy="816"/>
              <a:chOff x="4798" y="1416"/>
              <a:chExt cx="794" cy="1128"/>
            </a:xfrm>
          </p:grpSpPr>
          <p:grpSp>
            <p:nvGrpSpPr>
              <p:cNvPr id="11" name="Group 28"/>
              <p:cNvGrpSpPr>
                <a:grpSpLocks/>
              </p:cNvGrpSpPr>
              <p:nvPr/>
            </p:nvGrpSpPr>
            <p:grpSpPr bwMode="auto">
              <a:xfrm>
                <a:off x="4806" y="1877"/>
                <a:ext cx="401" cy="204"/>
                <a:chOff x="3520" y="1152"/>
                <a:chExt cx="896" cy="480"/>
              </a:xfrm>
            </p:grpSpPr>
            <p:sp>
              <p:nvSpPr>
                <p:cNvPr id="21585" name="Arc 29"/>
                <p:cNvSpPr>
                  <a:spLocks/>
                </p:cNvSpPr>
                <p:nvPr/>
              </p:nvSpPr>
              <p:spPr bwMode="auto">
                <a:xfrm flipV="1">
                  <a:off x="3520" y="139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86" name="Arc 30"/>
                <p:cNvSpPr>
                  <a:spLocks/>
                </p:cNvSpPr>
                <p:nvPr/>
              </p:nvSpPr>
              <p:spPr bwMode="auto">
                <a:xfrm>
                  <a:off x="3520" y="115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31"/>
              <p:cNvGrpSpPr>
                <a:grpSpLocks/>
              </p:cNvGrpSpPr>
              <p:nvPr/>
            </p:nvGrpSpPr>
            <p:grpSpPr bwMode="auto">
              <a:xfrm>
                <a:off x="4806" y="1416"/>
                <a:ext cx="449" cy="205"/>
                <a:chOff x="3520" y="1152"/>
                <a:chExt cx="896" cy="480"/>
              </a:xfrm>
            </p:grpSpPr>
            <p:sp>
              <p:nvSpPr>
                <p:cNvPr id="21583" name="Arc 32"/>
                <p:cNvSpPr>
                  <a:spLocks/>
                </p:cNvSpPr>
                <p:nvPr/>
              </p:nvSpPr>
              <p:spPr bwMode="auto">
                <a:xfrm flipV="1">
                  <a:off x="3520" y="139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84" name="Arc 33"/>
                <p:cNvSpPr>
                  <a:spLocks/>
                </p:cNvSpPr>
                <p:nvPr/>
              </p:nvSpPr>
              <p:spPr bwMode="auto">
                <a:xfrm>
                  <a:off x="3520" y="115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4"/>
              <p:cNvGrpSpPr>
                <a:grpSpLocks/>
              </p:cNvGrpSpPr>
              <p:nvPr/>
            </p:nvGrpSpPr>
            <p:grpSpPr bwMode="auto">
              <a:xfrm>
                <a:off x="4806" y="1648"/>
                <a:ext cx="642" cy="205"/>
                <a:chOff x="3520" y="1152"/>
                <a:chExt cx="896" cy="480"/>
              </a:xfrm>
            </p:grpSpPr>
            <p:sp>
              <p:nvSpPr>
                <p:cNvPr id="21581" name="Arc 35"/>
                <p:cNvSpPr>
                  <a:spLocks/>
                </p:cNvSpPr>
                <p:nvPr/>
              </p:nvSpPr>
              <p:spPr bwMode="auto">
                <a:xfrm flipV="1">
                  <a:off x="3520" y="139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82" name="Arc 36"/>
                <p:cNvSpPr>
                  <a:spLocks/>
                </p:cNvSpPr>
                <p:nvPr/>
              </p:nvSpPr>
              <p:spPr bwMode="auto">
                <a:xfrm>
                  <a:off x="3520" y="115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7"/>
              <p:cNvGrpSpPr>
                <a:grpSpLocks/>
              </p:cNvGrpSpPr>
              <p:nvPr/>
            </p:nvGrpSpPr>
            <p:grpSpPr bwMode="auto">
              <a:xfrm>
                <a:off x="4798" y="2339"/>
                <a:ext cx="553" cy="205"/>
                <a:chOff x="3520" y="1152"/>
                <a:chExt cx="896" cy="480"/>
              </a:xfrm>
            </p:grpSpPr>
            <p:sp>
              <p:nvSpPr>
                <p:cNvPr id="21579" name="Arc 38"/>
                <p:cNvSpPr>
                  <a:spLocks/>
                </p:cNvSpPr>
                <p:nvPr/>
              </p:nvSpPr>
              <p:spPr bwMode="auto">
                <a:xfrm flipV="1">
                  <a:off x="3520" y="139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80" name="Arc 39"/>
                <p:cNvSpPr>
                  <a:spLocks/>
                </p:cNvSpPr>
                <p:nvPr/>
              </p:nvSpPr>
              <p:spPr bwMode="auto">
                <a:xfrm>
                  <a:off x="3520" y="115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0"/>
              <p:cNvGrpSpPr>
                <a:grpSpLocks/>
              </p:cNvGrpSpPr>
              <p:nvPr/>
            </p:nvGrpSpPr>
            <p:grpSpPr bwMode="auto">
              <a:xfrm>
                <a:off x="4802" y="2112"/>
                <a:ext cx="790" cy="204"/>
                <a:chOff x="3520" y="1152"/>
                <a:chExt cx="896" cy="480"/>
              </a:xfrm>
            </p:grpSpPr>
            <p:sp>
              <p:nvSpPr>
                <p:cNvPr id="21577" name="Arc 41"/>
                <p:cNvSpPr>
                  <a:spLocks/>
                </p:cNvSpPr>
                <p:nvPr/>
              </p:nvSpPr>
              <p:spPr bwMode="auto">
                <a:xfrm flipV="1">
                  <a:off x="3520" y="139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78" name="Arc 42"/>
                <p:cNvSpPr>
                  <a:spLocks/>
                </p:cNvSpPr>
                <p:nvPr/>
              </p:nvSpPr>
              <p:spPr bwMode="auto">
                <a:xfrm>
                  <a:off x="3520" y="1152"/>
                  <a:ext cx="896" cy="24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1512" name="Rectangle 43"/>
          <p:cNvSpPr>
            <a:spLocks noChangeArrowheads="1"/>
          </p:cNvSpPr>
          <p:nvPr/>
        </p:nvSpPr>
        <p:spPr bwMode="auto">
          <a:xfrm rot="-5400000">
            <a:off x="5295900" y="3695700"/>
            <a:ext cx="914400" cy="2209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de-DE" sz="2000">
                <a:solidFill>
                  <a:schemeClr val="bg1"/>
                </a:solidFill>
              </a:rPr>
              <a:t>CCD</a:t>
            </a:r>
          </a:p>
          <a:p>
            <a:pPr algn="ctr" eaLnBrk="0" hangingPunct="0"/>
            <a:endParaRPr lang="de-DE" sz="2000">
              <a:solidFill>
                <a:schemeClr val="bg1"/>
              </a:solidFill>
            </a:endParaRPr>
          </a:p>
          <a:p>
            <a:pPr algn="ctr" eaLnBrk="0" hangingPunct="0"/>
            <a:endParaRPr lang="de-DE" sz="2000">
              <a:solidFill>
                <a:schemeClr val="bg1"/>
              </a:solidFill>
            </a:endParaRPr>
          </a:p>
          <a:p>
            <a:pPr algn="ctr" eaLnBrk="0" hangingPunct="0"/>
            <a:endParaRPr lang="de-DE" sz="2000">
              <a:solidFill>
                <a:schemeClr val="bg1"/>
              </a:solidFill>
            </a:endParaRPr>
          </a:p>
          <a:p>
            <a:pPr algn="ctr" eaLnBrk="0" hangingPunct="0"/>
            <a:endParaRPr lang="de-DE" sz="2000">
              <a:solidFill>
                <a:schemeClr val="bg1"/>
              </a:solidFill>
            </a:endParaRPr>
          </a:p>
          <a:p>
            <a:pPr algn="ctr" eaLnBrk="0" hangingPunct="0"/>
            <a:endParaRPr lang="de-DE" sz="2000">
              <a:solidFill>
                <a:schemeClr val="bg1"/>
              </a:solidFill>
            </a:endParaRPr>
          </a:p>
          <a:p>
            <a:pPr algn="ctr" eaLnBrk="0" hangingPunct="0"/>
            <a:endParaRPr lang="en-US" sz="2000">
              <a:solidFill>
                <a:schemeClr val="bg1"/>
              </a:solidFill>
            </a:endParaRPr>
          </a:p>
        </p:txBody>
      </p:sp>
      <p:grpSp>
        <p:nvGrpSpPr>
          <p:cNvPr id="16" name="Group 44"/>
          <p:cNvGrpSpPr>
            <a:grpSpLocks/>
          </p:cNvGrpSpPr>
          <p:nvPr/>
        </p:nvGrpSpPr>
        <p:grpSpPr bwMode="auto">
          <a:xfrm rot="-5400000">
            <a:off x="5515769" y="4171157"/>
            <a:ext cx="711200" cy="1204912"/>
            <a:chOff x="4380" y="2652"/>
            <a:chExt cx="256" cy="584"/>
          </a:xfrm>
        </p:grpSpPr>
        <p:sp>
          <p:nvSpPr>
            <p:cNvPr id="21551" name="Rectangle 45"/>
            <p:cNvSpPr>
              <a:spLocks noChangeArrowheads="1"/>
            </p:cNvSpPr>
            <p:nvPr/>
          </p:nvSpPr>
          <p:spPr bwMode="auto">
            <a:xfrm>
              <a:off x="4512" y="2760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2" name="Rectangle 46"/>
            <p:cNvSpPr>
              <a:spLocks noChangeArrowheads="1"/>
            </p:cNvSpPr>
            <p:nvPr/>
          </p:nvSpPr>
          <p:spPr bwMode="auto">
            <a:xfrm>
              <a:off x="4464" y="2736"/>
              <a:ext cx="47" cy="47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3" name="Rectangle 47"/>
            <p:cNvSpPr>
              <a:spLocks noChangeArrowheads="1"/>
            </p:cNvSpPr>
            <p:nvPr/>
          </p:nvSpPr>
          <p:spPr bwMode="auto">
            <a:xfrm>
              <a:off x="4560" y="2788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4" name="Rectangle 48"/>
            <p:cNvSpPr>
              <a:spLocks noChangeArrowheads="1"/>
            </p:cNvSpPr>
            <p:nvPr/>
          </p:nvSpPr>
          <p:spPr bwMode="auto">
            <a:xfrm>
              <a:off x="4588" y="2820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5" name="Rectangle 49"/>
            <p:cNvSpPr>
              <a:spLocks noChangeArrowheads="1"/>
            </p:cNvSpPr>
            <p:nvPr/>
          </p:nvSpPr>
          <p:spPr bwMode="auto">
            <a:xfrm>
              <a:off x="4560" y="2856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6" name="Rectangle 50"/>
            <p:cNvSpPr>
              <a:spLocks noChangeArrowheads="1"/>
            </p:cNvSpPr>
            <p:nvPr/>
          </p:nvSpPr>
          <p:spPr bwMode="auto">
            <a:xfrm>
              <a:off x="4524" y="2884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7" name="Rectangle 51"/>
            <p:cNvSpPr>
              <a:spLocks noChangeArrowheads="1"/>
            </p:cNvSpPr>
            <p:nvPr/>
          </p:nvSpPr>
          <p:spPr bwMode="auto">
            <a:xfrm>
              <a:off x="4496" y="2920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8" name="Rectangle 52"/>
            <p:cNvSpPr>
              <a:spLocks noChangeArrowheads="1"/>
            </p:cNvSpPr>
            <p:nvPr/>
          </p:nvSpPr>
          <p:spPr bwMode="auto">
            <a:xfrm>
              <a:off x="4472" y="2956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59" name="Rectangle 53"/>
            <p:cNvSpPr>
              <a:spLocks noChangeArrowheads="1"/>
            </p:cNvSpPr>
            <p:nvPr/>
          </p:nvSpPr>
          <p:spPr bwMode="auto">
            <a:xfrm>
              <a:off x="4436" y="3028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0" name="Rectangle 54"/>
            <p:cNvSpPr>
              <a:spLocks noChangeArrowheads="1"/>
            </p:cNvSpPr>
            <p:nvPr/>
          </p:nvSpPr>
          <p:spPr bwMode="auto">
            <a:xfrm>
              <a:off x="4420" y="3072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1" name="Rectangle 55"/>
            <p:cNvSpPr>
              <a:spLocks noChangeArrowheads="1"/>
            </p:cNvSpPr>
            <p:nvPr/>
          </p:nvSpPr>
          <p:spPr bwMode="auto">
            <a:xfrm>
              <a:off x="4456" y="2992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2" name="Rectangle 56"/>
            <p:cNvSpPr>
              <a:spLocks noChangeArrowheads="1"/>
            </p:cNvSpPr>
            <p:nvPr/>
          </p:nvSpPr>
          <p:spPr bwMode="auto">
            <a:xfrm>
              <a:off x="4412" y="3112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3" name="Rectangle 57"/>
            <p:cNvSpPr>
              <a:spLocks noChangeArrowheads="1"/>
            </p:cNvSpPr>
            <p:nvPr/>
          </p:nvSpPr>
          <p:spPr bwMode="auto">
            <a:xfrm>
              <a:off x="4400" y="3152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4" name="Rectangle 58"/>
            <p:cNvSpPr>
              <a:spLocks noChangeArrowheads="1"/>
            </p:cNvSpPr>
            <p:nvPr/>
          </p:nvSpPr>
          <p:spPr bwMode="auto">
            <a:xfrm>
              <a:off x="4428" y="2696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5" name="Rectangle 59"/>
            <p:cNvSpPr>
              <a:spLocks noChangeArrowheads="1"/>
            </p:cNvSpPr>
            <p:nvPr/>
          </p:nvSpPr>
          <p:spPr bwMode="auto">
            <a:xfrm>
              <a:off x="4380" y="3188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566" name="Rectangle 60"/>
            <p:cNvSpPr>
              <a:spLocks noChangeArrowheads="1"/>
            </p:cNvSpPr>
            <p:nvPr/>
          </p:nvSpPr>
          <p:spPr bwMode="auto">
            <a:xfrm>
              <a:off x="4380" y="2652"/>
              <a:ext cx="48" cy="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en-GB">
                <a:solidFill>
                  <a:srgbClr val="FF0000"/>
                </a:solidFill>
              </a:endParaRPr>
            </a:p>
          </p:txBody>
        </p:sp>
      </p:grpSp>
      <p:sp>
        <p:nvSpPr>
          <p:cNvPr id="21514" name="Rectangle 61"/>
          <p:cNvSpPr>
            <a:spLocks noChangeArrowheads="1"/>
          </p:cNvSpPr>
          <p:nvPr/>
        </p:nvSpPr>
        <p:spPr bwMode="auto">
          <a:xfrm>
            <a:off x="3048000" y="5360988"/>
            <a:ext cx="838200" cy="1265237"/>
          </a:xfrm>
          <a:prstGeom prst="rect">
            <a:avLst/>
          </a:prstGeom>
          <a:solidFill>
            <a:srgbClr val="CC9900"/>
          </a:solidFill>
          <a:ln w="9525">
            <a:solidFill>
              <a:srgbClr val="CC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Rectangle 62"/>
          <p:cNvSpPr>
            <a:spLocks noChangeArrowheads="1"/>
          </p:cNvSpPr>
          <p:nvPr/>
        </p:nvSpPr>
        <p:spPr bwMode="auto">
          <a:xfrm>
            <a:off x="3048000" y="3897313"/>
            <a:ext cx="838200" cy="769937"/>
          </a:xfrm>
          <a:prstGeom prst="rect">
            <a:avLst/>
          </a:prstGeom>
          <a:solidFill>
            <a:srgbClr val="CC9900"/>
          </a:solidFill>
          <a:ln w="9525">
            <a:solidFill>
              <a:srgbClr val="CC9900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0" hangingPunct="0"/>
            <a:endParaRPr lang="en-GB" sz="900"/>
          </a:p>
        </p:txBody>
      </p:sp>
      <p:sp>
        <p:nvSpPr>
          <p:cNvPr id="21516" name="Rectangle 63"/>
          <p:cNvSpPr>
            <a:spLocks noChangeArrowheads="1"/>
          </p:cNvSpPr>
          <p:nvPr/>
        </p:nvSpPr>
        <p:spPr bwMode="auto">
          <a:xfrm>
            <a:off x="3055938" y="4667250"/>
            <a:ext cx="820737" cy="769938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Rectangle 64"/>
          <p:cNvSpPr>
            <a:spLocks noChangeArrowheads="1"/>
          </p:cNvSpPr>
          <p:nvPr/>
        </p:nvSpPr>
        <p:spPr bwMode="auto">
          <a:xfrm>
            <a:off x="3048000" y="1676400"/>
            <a:ext cx="828675" cy="2212975"/>
          </a:xfrm>
          <a:prstGeom prst="rect">
            <a:avLst/>
          </a:prstGeom>
          <a:solidFill>
            <a:srgbClr val="CC9900"/>
          </a:solidFill>
          <a:ln w="9525">
            <a:solidFill>
              <a:srgbClr val="CC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grpSp>
        <p:nvGrpSpPr>
          <p:cNvPr id="17" name="Group 65"/>
          <p:cNvGrpSpPr>
            <a:grpSpLocks/>
          </p:cNvGrpSpPr>
          <p:nvPr/>
        </p:nvGrpSpPr>
        <p:grpSpPr bwMode="auto">
          <a:xfrm>
            <a:off x="2990850" y="1741488"/>
            <a:ext cx="971550" cy="4648200"/>
            <a:chOff x="1590" y="1200"/>
            <a:chExt cx="612" cy="2928"/>
          </a:xfrm>
        </p:grpSpPr>
        <p:sp>
          <p:nvSpPr>
            <p:cNvPr id="21545" name="Text Box 66"/>
            <p:cNvSpPr txBox="1">
              <a:spLocks noChangeArrowheads="1"/>
            </p:cNvSpPr>
            <p:nvPr/>
          </p:nvSpPr>
          <p:spPr bwMode="auto">
            <a:xfrm>
              <a:off x="1590" y="1440"/>
              <a:ext cx="612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de-DE" sz="900"/>
                <a:t>Electrophoresis</a:t>
              </a:r>
              <a:endParaRPr lang="en-US" sz="900"/>
            </a:p>
          </p:txBody>
        </p:sp>
        <p:grpSp>
          <p:nvGrpSpPr>
            <p:cNvPr id="18" name="Group 67"/>
            <p:cNvGrpSpPr>
              <a:grpSpLocks/>
            </p:cNvGrpSpPr>
            <p:nvPr/>
          </p:nvGrpSpPr>
          <p:grpSpPr bwMode="auto">
            <a:xfrm>
              <a:off x="1808" y="1200"/>
              <a:ext cx="192" cy="2928"/>
              <a:chOff x="1808" y="1200"/>
              <a:chExt cx="192" cy="2928"/>
            </a:xfrm>
          </p:grpSpPr>
          <p:sp>
            <p:nvSpPr>
              <p:cNvPr id="21547" name="Line 68"/>
              <p:cNvSpPr>
                <a:spLocks noChangeShapeType="1"/>
              </p:cNvSpPr>
              <p:nvPr/>
            </p:nvSpPr>
            <p:spPr bwMode="auto">
              <a:xfrm>
                <a:off x="1896" y="3500"/>
                <a:ext cx="0" cy="388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8" name="Line 69"/>
              <p:cNvSpPr>
                <a:spLocks noChangeShapeType="1"/>
              </p:cNvSpPr>
              <p:nvPr/>
            </p:nvSpPr>
            <p:spPr bwMode="auto">
              <a:xfrm>
                <a:off x="1896" y="1626"/>
                <a:ext cx="0" cy="1348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9" name="Oval 70"/>
              <p:cNvSpPr>
                <a:spLocks noChangeArrowheads="1"/>
              </p:cNvSpPr>
              <p:nvPr/>
            </p:nvSpPr>
            <p:spPr bwMode="auto">
              <a:xfrm>
                <a:off x="1808" y="3936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de-DE"/>
                  <a:t>+</a:t>
                </a:r>
                <a:endParaRPr lang="en-US"/>
              </a:p>
            </p:txBody>
          </p:sp>
          <p:sp>
            <p:nvSpPr>
              <p:cNvPr id="21550" name="Oval 71"/>
              <p:cNvSpPr>
                <a:spLocks noChangeArrowheads="1"/>
              </p:cNvSpPr>
              <p:nvPr/>
            </p:nvSpPr>
            <p:spPr bwMode="auto">
              <a:xfrm>
                <a:off x="1808" y="1200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de-DE"/>
                  <a:t>-</a:t>
                </a:r>
                <a:endParaRPr lang="en-US"/>
              </a:p>
            </p:txBody>
          </p:sp>
        </p:grpSp>
      </p:grpSp>
      <p:grpSp>
        <p:nvGrpSpPr>
          <p:cNvPr id="19" name="Group 72"/>
          <p:cNvGrpSpPr>
            <a:grpSpLocks/>
          </p:cNvGrpSpPr>
          <p:nvPr/>
        </p:nvGrpSpPr>
        <p:grpSpPr bwMode="auto">
          <a:xfrm>
            <a:off x="3130550" y="2901950"/>
            <a:ext cx="692150" cy="2478088"/>
            <a:chOff x="1692" y="1883"/>
            <a:chExt cx="436" cy="1561"/>
          </a:xfrm>
        </p:grpSpPr>
        <p:sp>
          <p:nvSpPr>
            <p:cNvPr id="21522" name="Freeform 73"/>
            <p:cNvSpPr>
              <a:spLocks/>
            </p:cNvSpPr>
            <p:nvPr/>
          </p:nvSpPr>
          <p:spPr bwMode="auto">
            <a:xfrm rot="16200000" flipH="1">
              <a:off x="1844" y="2924"/>
              <a:ext cx="106" cy="47"/>
            </a:xfrm>
            <a:custGeom>
              <a:avLst/>
              <a:gdLst>
                <a:gd name="T0" fmla="*/ 0 w 144"/>
                <a:gd name="T1" fmla="*/ 45 h 48"/>
                <a:gd name="T2" fmla="*/ 19 w 144"/>
                <a:gd name="T3" fmla="*/ 0 h 48"/>
                <a:gd name="T4" fmla="*/ 38 w 144"/>
                <a:gd name="T5" fmla="*/ 45 h 48"/>
                <a:gd name="T6" fmla="*/ 57 w 144"/>
                <a:gd name="T7" fmla="*/ 0 h 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48"/>
                <a:gd name="T14" fmla="*/ 144 w 144"/>
                <a:gd name="T15" fmla="*/ 48 h 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48">
                  <a:moveTo>
                    <a:pt x="0" y="48"/>
                  </a:moveTo>
                  <a:cubicBezTo>
                    <a:pt x="16" y="24"/>
                    <a:pt x="32" y="0"/>
                    <a:pt x="48" y="0"/>
                  </a:cubicBezTo>
                  <a:cubicBezTo>
                    <a:pt x="64" y="0"/>
                    <a:pt x="80" y="48"/>
                    <a:pt x="96" y="48"/>
                  </a:cubicBezTo>
                  <a:cubicBezTo>
                    <a:pt x="112" y="48"/>
                    <a:pt x="128" y="24"/>
                    <a:pt x="144" y="0"/>
                  </a:cubicBezTo>
                </a:path>
              </a:pathLst>
            </a:custGeom>
            <a:noFill/>
            <a:ln w="381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74"/>
            <p:cNvGrpSpPr>
              <a:grpSpLocks/>
            </p:cNvGrpSpPr>
            <p:nvPr/>
          </p:nvGrpSpPr>
          <p:grpSpPr bwMode="auto">
            <a:xfrm flipV="1">
              <a:off x="1845" y="1883"/>
              <a:ext cx="211" cy="1011"/>
              <a:chOff x="1842" y="1883"/>
              <a:chExt cx="211" cy="1011"/>
            </a:xfrm>
          </p:grpSpPr>
          <p:sp>
            <p:nvSpPr>
              <p:cNvPr id="21525" name="Rectangle 75"/>
              <p:cNvSpPr>
                <a:spLocks noChangeArrowheads="1"/>
              </p:cNvSpPr>
              <p:nvPr/>
            </p:nvSpPr>
            <p:spPr bwMode="auto">
              <a:xfrm rot="16200000" flipH="1">
                <a:off x="1852" y="2476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6" name="Rectangle 76"/>
              <p:cNvSpPr>
                <a:spLocks noChangeArrowheads="1"/>
              </p:cNvSpPr>
              <p:nvPr/>
            </p:nvSpPr>
            <p:spPr bwMode="auto">
              <a:xfrm rot="16200000" flipH="1">
                <a:off x="1984" y="2492"/>
                <a:ext cx="47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33" name="Rectangle 77"/>
              <p:cNvSpPr>
                <a:spLocks noChangeArrowheads="1"/>
              </p:cNvSpPr>
              <p:nvPr/>
            </p:nvSpPr>
            <p:spPr bwMode="auto">
              <a:xfrm rot="16200000" flipH="1">
                <a:off x="1848" y="2580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rgbClr val="80808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173134" name="Rectangle 78"/>
              <p:cNvSpPr>
                <a:spLocks noChangeArrowheads="1"/>
              </p:cNvSpPr>
              <p:nvPr/>
            </p:nvSpPr>
            <p:spPr bwMode="auto">
              <a:xfrm rot="16200000" flipH="1">
                <a:off x="1985" y="2594"/>
                <a:ext cx="46" cy="9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solidFill>
                  <a:srgbClr val="80808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173135" name="Rectangle 79"/>
              <p:cNvSpPr>
                <a:spLocks noChangeArrowheads="1"/>
              </p:cNvSpPr>
              <p:nvPr/>
            </p:nvSpPr>
            <p:spPr bwMode="auto">
              <a:xfrm rot="16200000" flipH="1">
                <a:off x="1848" y="2681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173136" name="Rectangle 80"/>
              <p:cNvSpPr>
                <a:spLocks noChangeArrowheads="1"/>
              </p:cNvSpPr>
              <p:nvPr/>
            </p:nvSpPr>
            <p:spPr bwMode="auto">
              <a:xfrm rot="16200000" flipH="1">
                <a:off x="1984" y="2695"/>
                <a:ext cx="47" cy="9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173137" name="Rectangle 81"/>
              <p:cNvSpPr>
                <a:spLocks noChangeArrowheads="1"/>
              </p:cNvSpPr>
              <p:nvPr/>
            </p:nvSpPr>
            <p:spPr bwMode="auto">
              <a:xfrm rot="16200000" flipH="1">
                <a:off x="1984" y="2797"/>
                <a:ext cx="47" cy="9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21532" name="Rectangle 82"/>
              <p:cNvSpPr>
                <a:spLocks noChangeArrowheads="1"/>
              </p:cNvSpPr>
              <p:nvPr/>
            </p:nvSpPr>
            <p:spPr bwMode="auto">
              <a:xfrm rot="16200000" flipH="1">
                <a:off x="1852" y="2374"/>
                <a:ext cx="101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3" name="Rectangle 83"/>
              <p:cNvSpPr>
                <a:spLocks noChangeArrowheads="1"/>
              </p:cNvSpPr>
              <p:nvPr/>
            </p:nvSpPr>
            <p:spPr bwMode="auto">
              <a:xfrm rot="16200000" flipH="1">
                <a:off x="1984" y="2390"/>
                <a:ext cx="47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4" name="Rectangle 84"/>
              <p:cNvSpPr>
                <a:spLocks noChangeArrowheads="1"/>
              </p:cNvSpPr>
              <p:nvPr/>
            </p:nvSpPr>
            <p:spPr bwMode="auto">
              <a:xfrm rot="16200000" flipH="1">
                <a:off x="1852" y="1975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5" name="Rectangle 85"/>
              <p:cNvSpPr>
                <a:spLocks noChangeArrowheads="1"/>
              </p:cNvSpPr>
              <p:nvPr/>
            </p:nvSpPr>
            <p:spPr bwMode="auto">
              <a:xfrm rot="16200000" flipH="1">
                <a:off x="1985" y="1991"/>
                <a:ext cx="46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6" name="Rectangle 86"/>
              <p:cNvSpPr>
                <a:spLocks noChangeArrowheads="1"/>
              </p:cNvSpPr>
              <p:nvPr/>
            </p:nvSpPr>
            <p:spPr bwMode="auto">
              <a:xfrm rot="16200000" flipH="1">
                <a:off x="1852" y="2076"/>
                <a:ext cx="101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7" name="Rectangle 87"/>
              <p:cNvSpPr>
                <a:spLocks noChangeArrowheads="1"/>
              </p:cNvSpPr>
              <p:nvPr/>
            </p:nvSpPr>
            <p:spPr bwMode="auto">
              <a:xfrm rot="16200000" flipH="1">
                <a:off x="1984" y="2092"/>
                <a:ext cx="47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8" name="Rectangle 88"/>
              <p:cNvSpPr>
                <a:spLocks noChangeArrowheads="1"/>
              </p:cNvSpPr>
              <p:nvPr/>
            </p:nvSpPr>
            <p:spPr bwMode="auto">
              <a:xfrm rot="16200000" flipH="1">
                <a:off x="1852" y="2178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9" name="Rectangle 89"/>
              <p:cNvSpPr>
                <a:spLocks noChangeArrowheads="1"/>
              </p:cNvSpPr>
              <p:nvPr/>
            </p:nvSpPr>
            <p:spPr bwMode="auto">
              <a:xfrm rot="16200000" flipH="1">
                <a:off x="1985" y="2194"/>
                <a:ext cx="46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0" name="Rectangle 90"/>
              <p:cNvSpPr>
                <a:spLocks noChangeArrowheads="1"/>
              </p:cNvSpPr>
              <p:nvPr/>
            </p:nvSpPr>
            <p:spPr bwMode="auto">
              <a:xfrm rot="16200000" flipH="1">
                <a:off x="1852" y="2280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1" name="Rectangle 91"/>
              <p:cNvSpPr>
                <a:spLocks noChangeArrowheads="1"/>
              </p:cNvSpPr>
              <p:nvPr/>
            </p:nvSpPr>
            <p:spPr bwMode="auto">
              <a:xfrm rot="16200000" flipH="1">
                <a:off x="1985" y="2296"/>
                <a:ext cx="46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2" name="Rectangle 92"/>
              <p:cNvSpPr>
                <a:spLocks noChangeArrowheads="1"/>
              </p:cNvSpPr>
              <p:nvPr/>
            </p:nvSpPr>
            <p:spPr bwMode="auto">
              <a:xfrm rot="16200000" flipH="1">
                <a:off x="1852" y="1873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3" name="Rectangle 93"/>
              <p:cNvSpPr>
                <a:spLocks noChangeArrowheads="1"/>
              </p:cNvSpPr>
              <p:nvPr/>
            </p:nvSpPr>
            <p:spPr bwMode="auto">
              <a:xfrm rot="16200000" flipH="1">
                <a:off x="1985" y="1889"/>
                <a:ext cx="46" cy="90"/>
              </a:xfrm>
              <a:prstGeom prst="rect">
                <a:avLst/>
              </a:prstGeom>
              <a:gradFill rotWithShape="0">
                <a:gsLst>
                  <a:gs pos="0">
                    <a:srgbClr val="0000CC"/>
                  </a:gs>
                  <a:gs pos="50000">
                    <a:srgbClr val="CCCCF5"/>
                  </a:gs>
                  <a:gs pos="100000">
                    <a:srgbClr val="0000CC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50" name="Rectangle 94"/>
              <p:cNvSpPr>
                <a:spLocks noChangeArrowheads="1"/>
              </p:cNvSpPr>
              <p:nvPr/>
            </p:nvSpPr>
            <p:spPr bwMode="auto">
              <a:xfrm rot="16200000" flipH="1">
                <a:off x="1848" y="2783"/>
                <a:ext cx="102" cy="121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21524" name="Oval 95"/>
            <p:cNvSpPr>
              <a:spLocks noChangeArrowheads="1"/>
            </p:cNvSpPr>
            <p:nvPr/>
          </p:nvSpPr>
          <p:spPr bwMode="auto">
            <a:xfrm>
              <a:off x="1692" y="2992"/>
              <a:ext cx="436" cy="452"/>
            </a:xfrm>
            <a:prstGeom prst="ellipse">
              <a:avLst/>
            </a:prstGeom>
            <a:gradFill rotWithShape="0">
              <a:gsLst>
                <a:gs pos="0">
                  <a:srgbClr val="CC00CC"/>
                </a:gs>
                <a:gs pos="100000">
                  <a:srgbClr val="C0C0C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de-DE"/>
                <a:t>dye</a:t>
              </a:r>
            </a:p>
          </p:txBody>
        </p:sp>
      </p:grpSp>
      <p:sp>
        <p:nvSpPr>
          <p:cNvPr id="173152" name="Oval 96"/>
          <p:cNvSpPr>
            <a:spLocks noChangeArrowheads="1"/>
          </p:cNvSpPr>
          <p:nvPr/>
        </p:nvSpPr>
        <p:spPr bwMode="auto">
          <a:xfrm>
            <a:off x="3136900" y="4662488"/>
            <a:ext cx="685800" cy="717550"/>
          </a:xfrm>
          <a:prstGeom prst="ellipse">
            <a:avLst/>
          </a:prstGeom>
          <a:gradFill rotWithShape="0">
            <a:gsLst>
              <a:gs pos="0">
                <a:schemeClr val="accent2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658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3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3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0"/>
                            </p:stCondLst>
                            <p:childTnLst>
                              <p:par>
                                <p:cTn id="15" presetID="17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5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1066800" y="304800"/>
            <a:ext cx="640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How do we go from this . . . </a:t>
            </a: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1203325" y="313372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. . . To this?</a:t>
            </a:r>
          </a:p>
        </p:txBody>
      </p:sp>
      <p:pic>
        <p:nvPicPr>
          <p:cNvPr id="26629" name="Picture 5" descr="imagesCAEBVJ1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914400"/>
            <a:ext cx="3048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6788" y="3833812"/>
            <a:ext cx="81772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90600" y="0"/>
            <a:ext cx="716280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to </a:t>
            </a:r>
            <a:r>
              <a:rPr lang="en-US" sz="3600" b="1" dirty="0">
                <a:latin typeface="+mj-lt"/>
                <a:ea typeface="+mj-ea"/>
                <a:cs typeface="+mj-cs"/>
              </a:rPr>
              <a:t>do before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Loading the Reaction on the sequencer</a:t>
            </a:r>
          </a:p>
        </p:txBody>
      </p:sp>
      <p:pic>
        <p:nvPicPr>
          <p:cNvPr id="101378" name="Picture 2" descr="http://labrecyclers.com/pics/abi310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819400"/>
            <a:ext cx="3810000" cy="4038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19400"/>
            <a:ext cx="4800600" cy="4038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2663824" y="2332219"/>
            <a:ext cx="898525" cy="1447801"/>
            <a:chOff x="336" y="720"/>
            <a:chExt cx="662" cy="1056"/>
          </a:xfrm>
        </p:grpSpPr>
        <p:pic>
          <p:nvPicPr>
            <p:cNvPr id="46125" name="Picture 5" descr="Picture clipping.jpg                                           000364F4Serrano                        BD80BF5B: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" y="720"/>
              <a:ext cx="662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6" name="Picture 6" descr="DN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" y="1352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7" name="Picture 7" descr="DN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" y="154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128" name="Picture 8" descr="DN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" y="1448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29" name="AutoShape 9"/>
            <p:cNvSpPr>
              <a:spLocks noChangeArrowheads="1"/>
            </p:cNvSpPr>
            <p:nvPr/>
          </p:nvSpPr>
          <p:spPr bwMode="auto">
            <a:xfrm flipH="1">
              <a:off x="528" y="1640"/>
              <a:ext cx="48" cy="93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30" name="AutoShape 10"/>
            <p:cNvSpPr>
              <a:spLocks noChangeArrowheads="1"/>
            </p:cNvSpPr>
            <p:nvPr/>
          </p:nvSpPr>
          <p:spPr bwMode="auto">
            <a:xfrm>
              <a:off x="432" y="1400"/>
              <a:ext cx="96" cy="47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31" name="AutoShape 11"/>
            <p:cNvSpPr>
              <a:spLocks noChangeArrowheads="1"/>
            </p:cNvSpPr>
            <p:nvPr/>
          </p:nvSpPr>
          <p:spPr bwMode="auto">
            <a:xfrm>
              <a:off x="576" y="1426"/>
              <a:ext cx="96" cy="62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32" name="AutoShape 12"/>
            <p:cNvSpPr>
              <a:spLocks noChangeArrowheads="1"/>
            </p:cNvSpPr>
            <p:nvPr/>
          </p:nvSpPr>
          <p:spPr bwMode="auto">
            <a:xfrm>
              <a:off x="576" y="1544"/>
              <a:ext cx="96" cy="48"/>
            </a:xfrm>
            <a:prstGeom prst="plus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</p:grpSp>
      <p:pic>
        <p:nvPicPr>
          <p:cNvPr id="46083" name="Picture 14" descr="Picture clipping.jpg                                           000364F4Serrano                        BD80BF5B: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8913" y="2446520"/>
            <a:ext cx="76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15" descr="D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5125" y="2951163"/>
            <a:ext cx="165100" cy="11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16" descr="D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5125" y="3062288"/>
            <a:ext cx="165100" cy="11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7" descr="D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5125" y="3227388"/>
            <a:ext cx="165100" cy="11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38" descr="&#10;abi3730-1.jpg                                                  000364F4Serrano                        BD80BF5B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1908" y="4842216"/>
            <a:ext cx="13716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40" descr="&#10;chrom.tiff                                                     000364F4Serrano                        BD80BF5B: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708" y="4829516"/>
            <a:ext cx="15875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1" name="Text Box 46"/>
          <p:cNvSpPr txBox="1">
            <a:spLocks noChangeArrowheads="1"/>
          </p:cNvSpPr>
          <p:nvPr/>
        </p:nvSpPr>
        <p:spPr bwMode="auto">
          <a:xfrm>
            <a:off x="3352800" y="2378075"/>
            <a:ext cx="20574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3. Purify PCR product</a:t>
            </a:r>
            <a:r>
              <a:rPr lang="en-US" sz="1600" b="1" dirty="0">
                <a:latin typeface="Verdana" pitchFamily="-128" charset="0"/>
              </a:rPr>
              <a:t> </a:t>
            </a:r>
          </a:p>
        </p:txBody>
      </p:sp>
      <p:sp>
        <p:nvSpPr>
          <p:cNvPr id="46092" name="Text Box 47"/>
          <p:cNvSpPr txBox="1">
            <a:spLocks noChangeArrowheads="1"/>
          </p:cNvSpPr>
          <p:nvPr/>
        </p:nvSpPr>
        <p:spPr bwMode="auto">
          <a:xfrm>
            <a:off x="5638800" y="2113002"/>
            <a:ext cx="3048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4. Set up and Perform sequencing reaction</a:t>
            </a:r>
            <a:r>
              <a:rPr lang="en-US" sz="1600" b="1" dirty="0">
                <a:latin typeface="Verdana" pitchFamily="-128" charset="0"/>
              </a:rPr>
              <a:t> </a:t>
            </a:r>
          </a:p>
        </p:txBody>
      </p:sp>
      <p:sp>
        <p:nvSpPr>
          <p:cNvPr id="46094" name="Text Box 49"/>
          <p:cNvSpPr txBox="1">
            <a:spLocks noChangeArrowheads="1"/>
          </p:cNvSpPr>
          <p:nvPr/>
        </p:nvSpPr>
        <p:spPr bwMode="auto">
          <a:xfrm>
            <a:off x="4866308" y="6124916"/>
            <a:ext cx="236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6. Resolve sequence fragments</a:t>
            </a:r>
            <a:endParaRPr lang="en-US" sz="1600" b="1" dirty="0">
              <a:latin typeface="Verdana" pitchFamily="-128" charset="0"/>
            </a:endParaRPr>
          </a:p>
        </p:txBody>
      </p:sp>
      <p:sp>
        <p:nvSpPr>
          <p:cNvPr id="46095" name="Text Box 50"/>
          <p:cNvSpPr txBox="1">
            <a:spLocks noChangeArrowheads="1"/>
          </p:cNvSpPr>
          <p:nvPr/>
        </p:nvSpPr>
        <p:spPr bwMode="auto">
          <a:xfrm>
            <a:off x="1818308" y="5985216"/>
            <a:ext cx="2362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7. Read order of terminators (DNA sequence)</a:t>
            </a:r>
            <a:endParaRPr lang="en-US" sz="1600" b="1" dirty="0">
              <a:latin typeface="Verdana" pitchFamily="-128" charset="0"/>
            </a:endParaRPr>
          </a:p>
        </p:txBody>
      </p:sp>
      <p:sp>
        <p:nvSpPr>
          <p:cNvPr id="46096" name="AutoShape 51"/>
          <p:cNvSpPr>
            <a:spLocks noChangeArrowheads="1"/>
          </p:cNvSpPr>
          <p:nvPr/>
        </p:nvSpPr>
        <p:spPr bwMode="auto">
          <a:xfrm>
            <a:off x="3886200" y="3048000"/>
            <a:ext cx="1295400" cy="304800"/>
          </a:xfrm>
          <a:prstGeom prst="rightArrow">
            <a:avLst>
              <a:gd name="adj1" fmla="val 50000"/>
              <a:gd name="adj2" fmla="val 106250"/>
            </a:avLst>
          </a:prstGeom>
          <a:solidFill>
            <a:srgbClr val="DEDE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097" name="AutoShape 52"/>
          <p:cNvSpPr>
            <a:spLocks noChangeArrowheads="1"/>
          </p:cNvSpPr>
          <p:nvPr/>
        </p:nvSpPr>
        <p:spPr bwMode="auto">
          <a:xfrm>
            <a:off x="6172200" y="3042515"/>
            <a:ext cx="1828800" cy="317500"/>
          </a:xfrm>
          <a:prstGeom prst="rightArrow">
            <a:avLst>
              <a:gd name="adj1" fmla="val 50000"/>
              <a:gd name="adj2" fmla="val 106250"/>
            </a:avLst>
          </a:prstGeom>
          <a:solidFill>
            <a:srgbClr val="DEDE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098" name="AutoShape 53"/>
          <p:cNvSpPr>
            <a:spLocks noChangeArrowheads="1"/>
          </p:cNvSpPr>
          <p:nvPr/>
        </p:nvSpPr>
        <p:spPr bwMode="auto">
          <a:xfrm flipH="1">
            <a:off x="5399708" y="5147016"/>
            <a:ext cx="1295400" cy="304800"/>
          </a:xfrm>
          <a:prstGeom prst="rightArrow">
            <a:avLst>
              <a:gd name="adj1" fmla="val 50000"/>
              <a:gd name="adj2" fmla="val 106250"/>
            </a:avLst>
          </a:prstGeom>
          <a:solidFill>
            <a:srgbClr val="DEDE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099" name="AutoShape 54"/>
          <p:cNvSpPr>
            <a:spLocks noChangeArrowheads="1"/>
          </p:cNvSpPr>
          <p:nvPr/>
        </p:nvSpPr>
        <p:spPr bwMode="auto">
          <a:xfrm flipH="1">
            <a:off x="2504108" y="5134316"/>
            <a:ext cx="1295400" cy="304800"/>
          </a:xfrm>
          <a:prstGeom prst="rightArrow">
            <a:avLst>
              <a:gd name="adj1" fmla="val 50000"/>
              <a:gd name="adj2" fmla="val 106250"/>
            </a:avLst>
          </a:prstGeom>
          <a:solidFill>
            <a:srgbClr val="DEDE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8218488" y="2549957"/>
            <a:ext cx="860425" cy="1371600"/>
            <a:chOff x="4032" y="824"/>
            <a:chExt cx="542" cy="864"/>
          </a:xfrm>
        </p:grpSpPr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4032" y="824"/>
              <a:ext cx="542" cy="864"/>
              <a:chOff x="2256" y="1872"/>
              <a:chExt cx="542" cy="864"/>
            </a:xfrm>
          </p:grpSpPr>
          <p:pic>
            <p:nvPicPr>
              <p:cNvPr id="46123" name="Picture 30" descr="Picture clipping.jpg                                           000364F4Serrano                        BD80BF5B: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256" y="1872"/>
                <a:ext cx="542" cy="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124" name="Line 34"/>
              <p:cNvSpPr>
                <a:spLocks noChangeShapeType="1"/>
              </p:cNvSpPr>
              <p:nvPr/>
            </p:nvSpPr>
            <p:spPr bwMode="auto">
              <a:xfrm>
                <a:off x="2352" y="2496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119" name="AutoShape 56"/>
            <p:cNvSpPr>
              <a:spLocks noChangeArrowheads="1"/>
            </p:cNvSpPr>
            <p:nvPr/>
          </p:nvSpPr>
          <p:spPr bwMode="auto">
            <a:xfrm flipH="1">
              <a:off x="4176" y="1536"/>
              <a:ext cx="48" cy="93"/>
            </a:xfrm>
            <a:prstGeom prst="cube">
              <a:avLst>
                <a:gd name="adj" fmla="val 25000"/>
              </a:avLst>
            </a:prstGeom>
            <a:solidFill>
              <a:srgbClr val="00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20" name="AutoShape 57"/>
            <p:cNvSpPr>
              <a:spLocks noChangeArrowheads="1"/>
            </p:cNvSpPr>
            <p:nvPr/>
          </p:nvSpPr>
          <p:spPr bwMode="auto">
            <a:xfrm>
              <a:off x="4176" y="1536"/>
              <a:ext cx="96" cy="47"/>
            </a:xfrm>
            <a:prstGeom prst="cube">
              <a:avLst>
                <a:gd name="adj" fmla="val 25000"/>
              </a:avLst>
            </a:prstGeom>
            <a:solidFill>
              <a:srgbClr val="FF1AD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21" name="AutoShape 58"/>
            <p:cNvSpPr>
              <a:spLocks noChangeArrowheads="1"/>
            </p:cNvSpPr>
            <p:nvPr/>
          </p:nvSpPr>
          <p:spPr bwMode="auto">
            <a:xfrm>
              <a:off x="4176" y="1474"/>
              <a:ext cx="96" cy="62"/>
            </a:xfrm>
            <a:prstGeom prst="cube">
              <a:avLst>
                <a:gd name="adj" fmla="val 25000"/>
              </a:avLst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46122" name="AutoShape 59"/>
            <p:cNvSpPr>
              <a:spLocks noChangeArrowheads="1"/>
            </p:cNvSpPr>
            <p:nvPr/>
          </p:nvSpPr>
          <p:spPr bwMode="auto">
            <a:xfrm>
              <a:off x="4128" y="1440"/>
              <a:ext cx="96" cy="62"/>
            </a:xfrm>
            <a:prstGeom prst="cube">
              <a:avLst>
                <a:gd name="adj" fmla="val 25000"/>
              </a:avLst>
            </a:prstGeom>
            <a:solidFill>
              <a:srgbClr val="FF2B3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</p:grpSp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7076108" y="4829516"/>
            <a:ext cx="860425" cy="1371600"/>
            <a:chOff x="2256" y="1872"/>
            <a:chExt cx="542" cy="864"/>
          </a:xfrm>
        </p:grpSpPr>
        <p:pic>
          <p:nvPicPr>
            <p:cNvPr id="46116" name="Picture 65" descr="Picture clipping.jpg                                           000364F4Serrano                        BD80BF5B: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256" y="1872"/>
              <a:ext cx="542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17" name="Line 66"/>
            <p:cNvSpPr>
              <a:spLocks noChangeShapeType="1"/>
            </p:cNvSpPr>
            <p:nvPr/>
          </p:nvSpPr>
          <p:spPr bwMode="auto">
            <a:xfrm>
              <a:off x="2352" y="24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103" name="AutoShape 67"/>
          <p:cNvSpPr>
            <a:spLocks noChangeArrowheads="1"/>
          </p:cNvSpPr>
          <p:nvPr/>
        </p:nvSpPr>
        <p:spPr bwMode="auto">
          <a:xfrm flipH="1">
            <a:off x="7304708" y="5959816"/>
            <a:ext cx="76200" cy="147638"/>
          </a:xfrm>
          <a:prstGeom prst="cube">
            <a:avLst>
              <a:gd name="adj" fmla="val 25000"/>
            </a:avLst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4" name="AutoShape 68"/>
          <p:cNvSpPr>
            <a:spLocks noChangeArrowheads="1"/>
          </p:cNvSpPr>
          <p:nvPr/>
        </p:nvSpPr>
        <p:spPr bwMode="auto">
          <a:xfrm>
            <a:off x="7304708" y="5959816"/>
            <a:ext cx="152400" cy="74613"/>
          </a:xfrm>
          <a:prstGeom prst="cube">
            <a:avLst>
              <a:gd name="adj" fmla="val 25000"/>
            </a:avLst>
          </a:prstGeom>
          <a:solidFill>
            <a:srgbClr val="FF1AD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5" name="AutoShape 69"/>
          <p:cNvSpPr>
            <a:spLocks noChangeArrowheads="1"/>
          </p:cNvSpPr>
          <p:nvPr/>
        </p:nvSpPr>
        <p:spPr bwMode="auto">
          <a:xfrm>
            <a:off x="7304708" y="5861391"/>
            <a:ext cx="152400" cy="98425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6" name="AutoShape 70"/>
          <p:cNvSpPr>
            <a:spLocks noChangeArrowheads="1"/>
          </p:cNvSpPr>
          <p:nvPr/>
        </p:nvSpPr>
        <p:spPr bwMode="auto">
          <a:xfrm>
            <a:off x="7228508" y="5807416"/>
            <a:ext cx="152400" cy="98425"/>
          </a:xfrm>
          <a:prstGeom prst="cube">
            <a:avLst>
              <a:gd name="adj" fmla="val 25000"/>
            </a:avLst>
          </a:prstGeom>
          <a:solidFill>
            <a:srgbClr val="FF2B3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7" name="AutoShape 71"/>
          <p:cNvSpPr>
            <a:spLocks noChangeArrowheads="1"/>
          </p:cNvSpPr>
          <p:nvPr/>
        </p:nvSpPr>
        <p:spPr bwMode="auto">
          <a:xfrm flipH="1">
            <a:off x="7380908" y="5918541"/>
            <a:ext cx="76200" cy="147638"/>
          </a:xfrm>
          <a:prstGeom prst="cube">
            <a:avLst>
              <a:gd name="adj" fmla="val 25000"/>
            </a:avLst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8" name="AutoShape 72"/>
          <p:cNvSpPr>
            <a:spLocks noChangeArrowheads="1"/>
          </p:cNvSpPr>
          <p:nvPr/>
        </p:nvSpPr>
        <p:spPr bwMode="auto">
          <a:xfrm>
            <a:off x="7380908" y="5918541"/>
            <a:ext cx="152400" cy="74613"/>
          </a:xfrm>
          <a:prstGeom prst="cube">
            <a:avLst>
              <a:gd name="adj" fmla="val 25000"/>
            </a:avLst>
          </a:prstGeom>
          <a:solidFill>
            <a:srgbClr val="FF1AD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09" name="AutoShape 73"/>
          <p:cNvSpPr>
            <a:spLocks noChangeArrowheads="1"/>
          </p:cNvSpPr>
          <p:nvPr/>
        </p:nvSpPr>
        <p:spPr bwMode="auto">
          <a:xfrm>
            <a:off x="7380908" y="5820116"/>
            <a:ext cx="152400" cy="98425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10" name="AutoShape 74"/>
          <p:cNvSpPr>
            <a:spLocks noChangeArrowheads="1"/>
          </p:cNvSpPr>
          <p:nvPr/>
        </p:nvSpPr>
        <p:spPr bwMode="auto">
          <a:xfrm>
            <a:off x="7380908" y="5959816"/>
            <a:ext cx="152400" cy="98425"/>
          </a:xfrm>
          <a:prstGeom prst="cube">
            <a:avLst>
              <a:gd name="adj" fmla="val 25000"/>
            </a:avLst>
          </a:prstGeom>
          <a:solidFill>
            <a:srgbClr val="FF2B3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11" name="AutoShape 75"/>
          <p:cNvSpPr>
            <a:spLocks noChangeArrowheads="1"/>
          </p:cNvSpPr>
          <p:nvPr/>
        </p:nvSpPr>
        <p:spPr bwMode="auto">
          <a:xfrm flipH="1">
            <a:off x="7304708" y="5994741"/>
            <a:ext cx="76200" cy="147638"/>
          </a:xfrm>
          <a:prstGeom prst="cube">
            <a:avLst>
              <a:gd name="adj" fmla="val 25000"/>
            </a:avLst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12" name="AutoShape 76"/>
          <p:cNvSpPr>
            <a:spLocks noChangeArrowheads="1"/>
          </p:cNvSpPr>
          <p:nvPr/>
        </p:nvSpPr>
        <p:spPr bwMode="auto">
          <a:xfrm>
            <a:off x="7304708" y="5994741"/>
            <a:ext cx="152400" cy="74613"/>
          </a:xfrm>
          <a:prstGeom prst="cube">
            <a:avLst>
              <a:gd name="adj" fmla="val 25000"/>
            </a:avLst>
          </a:prstGeom>
          <a:solidFill>
            <a:srgbClr val="FF1AD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13" name="AutoShape 77"/>
          <p:cNvSpPr>
            <a:spLocks noChangeArrowheads="1"/>
          </p:cNvSpPr>
          <p:nvPr/>
        </p:nvSpPr>
        <p:spPr bwMode="auto">
          <a:xfrm>
            <a:off x="7304708" y="5896316"/>
            <a:ext cx="152400" cy="98425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46114" name="AutoShape 78"/>
          <p:cNvSpPr>
            <a:spLocks noChangeArrowheads="1"/>
          </p:cNvSpPr>
          <p:nvPr/>
        </p:nvSpPr>
        <p:spPr bwMode="auto">
          <a:xfrm>
            <a:off x="7228508" y="5842341"/>
            <a:ext cx="152400" cy="98425"/>
          </a:xfrm>
          <a:prstGeom prst="cube">
            <a:avLst>
              <a:gd name="adj" fmla="val 25000"/>
            </a:avLst>
          </a:prstGeom>
          <a:solidFill>
            <a:srgbClr val="FF2B3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6705600" y="4094202"/>
            <a:ext cx="20574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5. Purification PCR product</a:t>
            </a:r>
            <a:r>
              <a:rPr lang="en-US" sz="1600" b="1" dirty="0">
                <a:latin typeface="Verdana" pitchFamily="-128" charset="0"/>
              </a:rPr>
              <a:t> </a:t>
            </a:r>
          </a:p>
        </p:txBody>
      </p:sp>
      <p:pic>
        <p:nvPicPr>
          <p:cNvPr id="54" name="Picture 2" descr="http://2009.igem.org/wiki/images/thumb/a/a3/Dna_sources.png/450px-Dna_source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3600" y="318516"/>
            <a:ext cx="2057400" cy="1357884"/>
          </a:xfrm>
          <a:prstGeom prst="rect">
            <a:avLst/>
          </a:prstGeom>
          <a:noFill/>
        </p:spPr>
      </p:pic>
      <p:grpSp>
        <p:nvGrpSpPr>
          <p:cNvPr id="55" name="Group 61"/>
          <p:cNvGrpSpPr>
            <a:grpSpLocks/>
          </p:cNvGrpSpPr>
          <p:nvPr/>
        </p:nvGrpSpPr>
        <p:grpSpPr bwMode="auto">
          <a:xfrm>
            <a:off x="3292475" y="304800"/>
            <a:ext cx="974725" cy="1371601"/>
            <a:chOff x="336" y="720"/>
            <a:chExt cx="662" cy="1056"/>
          </a:xfrm>
        </p:grpSpPr>
        <p:pic>
          <p:nvPicPr>
            <p:cNvPr id="56" name="Picture 5" descr="Picture clipping.jpg                                           000364F4Serrano                        BD80BF5B: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6" y="720"/>
              <a:ext cx="662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" name="Picture 6" descr="DNA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80" y="1352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7" descr="DNA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80" y="154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8" descr="DNA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80" y="1448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AutoShape 9"/>
            <p:cNvSpPr>
              <a:spLocks noChangeArrowheads="1"/>
            </p:cNvSpPr>
            <p:nvPr/>
          </p:nvSpPr>
          <p:spPr bwMode="auto">
            <a:xfrm flipH="1">
              <a:off x="528" y="1640"/>
              <a:ext cx="48" cy="93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61" name="AutoShape 10"/>
            <p:cNvSpPr>
              <a:spLocks noChangeArrowheads="1"/>
            </p:cNvSpPr>
            <p:nvPr/>
          </p:nvSpPr>
          <p:spPr bwMode="auto">
            <a:xfrm>
              <a:off x="432" y="1400"/>
              <a:ext cx="96" cy="47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62" name="AutoShape 11"/>
            <p:cNvSpPr>
              <a:spLocks noChangeArrowheads="1"/>
            </p:cNvSpPr>
            <p:nvPr/>
          </p:nvSpPr>
          <p:spPr bwMode="auto">
            <a:xfrm>
              <a:off x="576" y="1426"/>
              <a:ext cx="96" cy="62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  <p:sp>
          <p:nvSpPr>
            <p:cNvPr id="63" name="AutoShape 12"/>
            <p:cNvSpPr>
              <a:spLocks noChangeArrowheads="1"/>
            </p:cNvSpPr>
            <p:nvPr/>
          </p:nvSpPr>
          <p:spPr bwMode="auto">
            <a:xfrm>
              <a:off x="576" y="1544"/>
              <a:ext cx="96" cy="48"/>
            </a:xfrm>
            <a:prstGeom prst="plus">
              <a:avLst>
                <a:gd name="adj" fmla="val 25000"/>
              </a:avLst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-128" charset="0"/>
              </a:endParaRPr>
            </a:p>
          </p:txBody>
        </p:sp>
      </p:grpSp>
      <p:sp>
        <p:nvSpPr>
          <p:cNvPr id="65" name="AutoShape 53"/>
          <p:cNvSpPr>
            <a:spLocks noChangeArrowheads="1"/>
          </p:cNvSpPr>
          <p:nvPr/>
        </p:nvSpPr>
        <p:spPr bwMode="auto">
          <a:xfrm flipH="1">
            <a:off x="4419600" y="762000"/>
            <a:ext cx="1295400" cy="304800"/>
          </a:xfrm>
          <a:prstGeom prst="rightArrow">
            <a:avLst>
              <a:gd name="adj1" fmla="val 50000"/>
              <a:gd name="adj2" fmla="val 106250"/>
            </a:avLst>
          </a:prstGeom>
          <a:solidFill>
            <a:srgbClr val="DEDED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sp>
        <p:nvSpPr>
          <p:cNvPr id="66" name="Text Box 46"/>
          <p:cNvSpPr txBox="1">
            <a:spLocks noChangeArrowheads="1"/>
          </p:cNvSpPr>
          <p:nvPr/>
        </p:nvSpPr>
        <p:spPr bwMode="auto">
          <a:xfrm>
            <a:off x="4114800" y="228600"/>
            <a:ext cx="2057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1. DNA isolation</a:t>
            </a:r>
            <a:endParaRPr lang="en-US" sz="1600" b="1" dirty="0">
              <a:latin typeface="Verdana" pitchFamily="-128" charset="0"/>
            </a:endParaRPr>
          </a:p>
        </p:txBody>
      </p:sp>
      <p:pic>
        <p:nvPicPr>
          <p:cNvPr id="46087" name="Picture 36" descr=" PCR..tiff                                                      000364F4Serrano                        BD80BF5B: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53200" y="2890115"/>
            <a:ext cx="762000" cy="69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AutoShape 43"/>
          <p:cNvSpPr>
            <a:spLocks noChangeArrowheads="1"/>
          </p:cNvSpPr>
          <p:nvPr/>
        </p:nvSpPr>
        <p:spPr bwMode="auto">
          <a:xfrm rot="10800000" flipV="1">
            <a:off x="1905000" y="685800"/>
            <a:ext cx="685800" cy="2273300"/>
          </a:xfrm>
          <a:prstGeom prst="curvedLeftArrow">
            <a:avLst>
              <a:gd name="adj1" fmla="val 28259"/>
              <a:gd name="adj2" fmla="val 131401"/>
              <a:gd name="adj3" fmla="val 49348"/>
            </a:avLst>
          </a:prstGeom>
          <a:solidFill>
            <a:srgbClr val="ECECE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  <p:pic>
        <p:nvPicPr>
          <p:cNvPr id="68" name="Picture 36" descr=" PCR..tiff                                                      000364F4Serrano                        BD80BF5B: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52600" y="1219200"/>
            <a:ext cx="762000" cy="69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 Box 47"/>
          <p:cNvSpPr txBox="1">
            <a:spLocks noChangeArrowheads="1"/>
          </p:cNvSpPr>
          <p:nvPr/>
        </p:nvSpPr>
        <p:spPr bwMode="auto">
          <a:xfrm>
            <a:off x="762000" y="685800"/>
            <a:ext cx="1295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rgbClr val="A91509"/>
                </a:solidFill>
                <a:latin typeface="Verdana" pitchFamily="-128" charset="0"/>
              </a:rPr>
              <a:t>2. PCR amplification of the target gene</a:t>
            </a:r>
            <a:endParaRPr lang="en-US" sz="1600" b="1" dirty="0">
              <a:latin typeface="Verdana" pitchFamily="-128" charset="0"/>
            </a:endParaRPr>
          </a:p>
        </p:txBody>
      </p:sp>
      <p:sp>
        <p:nvSpPr>
          <p:cNvPr id="46090" name="AutoShape 43"/>
          <p:cNvSpPr>
            <a:spLocks noChangeArrowheads="1"/>
          </p:cNvSpPr>
          <p:nvPr/>
        </p:nvSpPr>
        <p:spPr bwMode="auto">
          <a:xfrm rot="11495445" flipH="1" flipV="1">
            <a:off x="8323829" y="3922273"/>
            <a:ext cx="565996" cy="2038623"/>
          </a:xfrm>
          <a:prstGeom prst="curvedLeftArrow">
            <a:avLst>
              <a:gd name="adj1" fmla="val 28259"/>
              <a:gd name="adj2" fmla="val 119333"/>
              <a:gd name="adj3" fmla="val 56245"/>
            </a:avLst>
          </a:prstGeom>
          <a:solidFill>
            <a:srgbClr val="ECECE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" pitchFamily="-12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486</Words>
  <Application>Microsoft Office PowerPoint</Application>
  <PresentationFormat>On-screen Show (4:3)</PresentationFormat>
  <Paragraphs>116</Paragraphs>
  <Slides>27</Slides>
  <Notes>7</Notes>
  <HiddenSlides>0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ＭＳ Ｐゴシック</vt:lpstr>
      <vt:lpstr>Arial</vt:lpstr>
      <vt:lpstr>Calibri</vt:lpstr>
      <vt:lpstr>Comic Sans MS</vt:lpstr>
      <vt:lpstr>Helvetica</vt:lpstr>
      <vt:lpstr>Monotype Sorts</vt:lpstr>
      <vt:lpstr>Skia</vt:lpstr>
      <vt:lpstr>Times</vt:lpstr>
      <vt:lpstr>Times New Roman</vt:lpstr>
      <vt:lpstr>Trebuchet MS</vt:lpstr>
      <vt:lpstr>Verdana</vt:lpstr>
      <vt:lpstr>Wingdings</vt:lpstr>
      <vt:lpstr>Office Theme</vt:lpstr>
      <vt:lpstr>Photo Editor Photo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Fluorescent Signal Detection</vt:lpstr>
      <vt:lpstr>PowerPoint Presentation</vt:lpstr>
      <vt:lpstr>PowerPoint Presentation</vt:lpstr>
      <vt:lpstr>PowerPoint Presentation</vt:lpstr>
      <vt:lpstr>DNA Purification Overview</vt:lpstr>
      <vt:lpstr>PowerPoint Presentation</vt:lpstr>
      <vt:lpstr>Did your PCR work? </vt:lpstr>
      <vt:lpstr>PCR purification</vt:lpstr>
      <vt:lpstr>PowerPoint Presentation</vt:lpstr>
      <vt:lpstr>PowerPoint Presentation</vt:lpstr>
      <vt:lpstr>Sequencing Reaction Purification</vt:lpstr>
      <vt:lpstr>PowerPoint Presentation</vt:lpstr>
      <vt:lpstr>PowerPoint Presentation</vt:lpstr>
      <vt:lpstr>PowerPoint Presentation</vt:lpstr>
      <vt:lpstr>PowerPoint Presentation</vt:lpstr>
      <vt:lpstr>Factors Influencing PCR Success</vt:lpstr>
      <vt:lpstr>PowerPoint Presentation</vt:lpstr>
      <vt:lpstr>Primers</vt:lpstr>
      <vt:lpstr>Cycle parameters</vt:lpstr>
      <vt:lpstr>Troubleshooting</vt:lpstr>
      <vt:lpstr>PowerPoint Presentation</vt:lpstr>
      <vt:lpstr>DNA Sequencing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Amir</dc:creator>
  <cp:lastModifiedBy>Dr Ameer Elfarash</cp:lastModifiedBy>
  <cp:revision>108</cp:revision>
  <dcterms:created xsi:type="dcterms:W3CDTF">2013-12-15T18:05:36Z</dcterms:created>
  <dcterms:modified xsi:type="dcterms:W3CDTF">2018-02-21T07:38:03Z</dcterms:modified>
</cp:coreProperties>
</file>