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502" r:id="rId3"/>
    <p:sldId id="523" r:id="rId4"/>
    <p:sldId id="524" r:id="rId5"/>
    <p:sldId id="525" r:id="rId6"/>
    <p:sldId id="541" r:id="rId7"/>
    <p:sldId id="528" r:id="rId8"/>
    <p:sldId id="546" r:id="rId9"/>
    <p:sldId id="505" r:id="rId10"/>
    <p:sldId id="506" r:id="rId11"/>
    <p:sldId id="507" r:id="rId12"/>
    <p:sldId id="545" r:id="rId13"/>
    <p:sldId id="529" r:id="rId14"/>
    <p:sldId id="530" r:id="rId15"/>
    <p:sldId id="534" r:id="rId16"/>
    <p:sldId id="538" r:id="rId17"/>
    <p:sldId id="510" r:id="rId18"/>
    <p:sldId id="514" r:id="rId19"/>
    <p:sldId id="515" r:id="rId20"/>
    <p:sldId id="516" r:id="rId21"/>
    <p:sldId id="519" r:id="rId22"/>
    <p:sldId id="35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77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80D81-0AA7-41BF-83D2-3DBC66252567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B04BF-79CD-49E7-9DAD-064B826FAF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57CC72-35E9-4F6E-AADD-969A1B2EDBFF}" type="slidenum">
              <a:rPr lang="ar-SA" smtClean="0">
                <a:latin typeface="Arial" pitchFamily="34" charset="0"/>
              </a:rPr>
              <a:pPr/>
              <a:t>1</a:t>
            </a:fld>
            <a:endParaRPr lang="nl-NL" smtClean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4A8943-6093-47DF-B9F5-C720731AD477}" type="slidenum">
              <a:rPr lang="en-US"/>
              <a:pPr/>
              <a:t>4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B90359-AC33-4C21-A197-EA2AC8B77AB0}" type="slidenum">
              <a:rPr lang="en-US"/>
              <a:pPr/>
              <a:t>5</a:t>
            </a:fld>
            <a:endParaRPr lang="en-US"/>
          </a:p>
        </p:txBody>
      </p:sp>
      <p:sp>
        <p:nvSpPr>
          <p:cNvPr id="5017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291BD1-CCB9-4C18-AFA9-98487972DC74}" type="slidenum">
              <a:rPr lang="en-US"/>
              <a:pPr/>
              <a:t>7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4299DE-271C-477B-92C6-14B7F9AF3C8E}" type="slidenum">
              <a:rPr lang="ar-SA" smtClean="0">
                <a:latin typeface="Arial" pitchFamily="34" charset="0"/>
              </a:rPr>
              <a:pPr/>
              <a:t>22</a:t>
            </a:fld>
            <a:endParaRPr lang="nl-NL" smtClean="0">
              <a:latin typeface="Arial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B40F35B-FB9C-47ED-91F8-3D86EE667D8B}" type="slidenum">
              <a:rPr lang="en-ZA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9"/>
          <p:cNvSpPr txBox="1">
            <a:spLocks noChangeArrowheads="1"/>
          </p:cNvSpPr>
          <p:nvPr/>
        </p:nvSpPr>
        <p:spPr bwMode="auto">
          <a:xfrm>
            <a:off x="2971800" y="4248150"/>
            <a:ext cx="3333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Comic Sans MS" pitchFamily="66" charset="0"/>
                <a:cs typeface="Arial" pitchFamily="34" charset="0"/>
              </a:rPr>
              <a:t>A</a:t>
            </a:r>
            <a:r>
              <a:rPr lang="ar-EG" sz="2000" b="1" dirty="0">
                <a:latin typeface="Comic Sans MS" pitchFamily="66" charset="0"/>
                <a:cs typeface="Arial" pitchFamily="34" charset="0"/>
              </a:rPr>
              <a:t>meer</a:t>
            </a:r>
            <a:r>
              <a:rPr lang="en-US" sz="2000" b="1" dirty="0">
                <a:latin typeface="Comic Sans MS" pitchFamily="66" charset="0"/>
                <a:cs typeface="Arial" pitchFamily="34" charset="0"/>
              </a:rPr>
              <a:t> </a:t>
            </a:r>
            <a:r>
              <a:rPr lang="en-US" sz="2000" b="1" dirty="0" err="1">
                <a:latin typeface="Comic Sans MS" pitchFamily="66" charset="0"/>
                <a:cs typeface="Arial" pitchFamily="34" charset="0"/>
              </a:rPr>
              <a:t>Effat</a:t>
            </a:r>
            <a:r>
              <a:rPr lang="en-US" sz="2000" b="1" dirty="0">
                <a:latin typeface="Comic Sans MS" pitchFamily="66" charset="0"/>
                <a:cs typeface="Arial" pitchFamily="34" charset="0"/>
              </a:rPr>
              <a:t> M.</a:t>
            </a:r>
            <a:r>
              <a:rPr lang="ar-EG" sz="2000" b="1" dirty="0">
                <a:latin typeface="Comic Sans MS" pitchFamily="66" charset="0"/>
                <a:cs typeface="Arial" pitchFamily="34" charset="0"/>
              </a:rPr>
              <a:t> Elfarash</a:t>
            </a:r>
            <a:endParaRPr lang="nl-NL" sz="2000" b="1" dirty="0"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000" y="4953000"/>
            <a:ext cx="7010400" cy="16764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Dept. of Genetics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Fac. of Agriculture, </a:t>
            </a:r>
            <a:r>
              <a:rPr lang="en-US" sz="2800" kern="0" dirty="0" err="1">
                <a:latin typeface="Comic Sans MS" pitchFamily="66" charset="0"/>
              </a:rPr>
              <a:t>Assiut</a:t>
            </a:r>
            <a:r>
              <a:rPr lang="en-US" sz="2800" kern="0" dirty="0">
                <a:latin typeface="Comic Sans MS" pitchFamily="66" charset="0"/>
              </a:rPr>
              <a:t> Univ.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smtClean="0">
                <a:latin typeface="Comic Sans MS" pitchFamily="66" charset="0"/>
              </a:rPr>
              <a:t>aelfarash@aun.edu.eg</a:t>
            </a:r>
            <a:endParaRPr lang="en-US" sz="2800" kern="0" dirty="0">
              <a:latin typeface="Comic Sans MS" pitchFamily="66" charset="0"/>
            </a:endParaRPr>
          </a:p>
        </p:txBody>
      </p:sp>
      <p:sp>
        <p:nvSpPr>
          <p:cNvPr id="14340" name="Rectangle 2"/>
          <p:cNvSpPr txBox="1">
            <a:spLocks noChangeArrowheads="1"/>
          </p:cNvSpPr>
          <p:nvPr/>
        </p:nvSpPr>
        <p:spPr bwMode="auto">
          <a:xfrm>
            <a:off x="1143000" y="533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 dirty="0" smtClean="0">
                <a:latin typeface="Comic Sans MS" pitchFamily="66" charset="0"/>
              </a:rPr>
              <a:t>Cloning Vectors</a:t>
            </a:r>
            <a:endParaRPr lang="en-US" sz="4000" b="1" dirty="0"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 l="10295" t="4535" r="3391" b="7053"/>
          <a:stretch>
            <a:fillRect/>
          </a:stretch>
        </p:blipFill>
        <p:spPr bwMode="auto">
          <a:xfrm>
            <a:off x="2667000" y="1905000"/>
            <a:ext cx="38862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600" dirty="0">
                <a:latin typeface="Arial" pitchFamily="34" charset="0"/>
              </a:rPr>
              <a:t>ORIGIN OF REPLICATION</a:t>
            </a:r>
            <a:endParaRPr lang="en-GB" sz="3600" dirty="0">
              <a:latin typeface="Arial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1447800"/>
            <a:ext cx="3810000" cy="4114800"/>
          </a:xfrm>
        </p:spPr>
        <p:txBody>
          <a:bodyPr/>
          <a:lstStyle/>
          <a:p>
            <a:r>
              <a:rPr lang="en-ZA" sz="2400" b="1" dirty="0"/>
              <a:t>Origin of replication</a:t>
            </a:r>
            <a:r>
              <a:rPr lang="en-ZA" sz="2400" dirty="0"/>
              <a:t> is a DNA segment recognized by the cellular DNA-replication enzymes. </a:t>
            </a:r>
          </a:p>
          <a:p>
            <a:r>
              <a:rPr lang="en-ZA" sz="2400" dirty="0"/>
              <a:t>Without replication origin, DNA cannot be replicated in the cell.</a:t>
            </a:r>
          </a:p>
        </p:txBody>
      </p:sp>
      <p:pic>
        <p:nvPicPr>
          <p:cNvPr id="23559" name="Picture 7" descr="or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384109" y="1828800"/>
            <a:ext cx="2047104" cy="2181225"/>
          </a:xfrm>
          <a:noFill/>
          <a:ln/>
        </p:spPr>
      </p:pic>
      <p:pic>
        <p:nvPicPr>
          <p:cNvPr id="5" name="Picture 2" descr="07-06_BidirectionalRep_L"/>
          <p:cNvPicPr>
            <a:picLocks noChangeAspect="1" noChangeArrowheads="1"/>
          </p:cNvPicPr>
          <p:nvPr/>
        </p:nvPicPr>
        <p:blipFill>
          <a:blip r:embed="rId3">
            <a:lum bright="-24000" contrast="36000"/>
          </a:blip>
          <a:srcRect b="7993"/>
          <a:stretch>
            <a:fillRect/>
          </a:stretch>
        </p:blipFill>
        <p:spPr bwMode="auto">
          <a:xfrm>
            <a:off x="1411288" y="4114800"/>
            <a:ext cx="6361112" cy="270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-228600"/>
            <a:ext cx="7793037" cy="1462087"/>
          </a:xfrm>
        </p:spPr>
        <p:txBody>
          <a:bodyPr>
            <a:normAutofit/>
          </a:bodyPr>
          <a:lstStyle/>
          <a:p>
            <a:r>
              <a:rPr lang="en-ZA" sz="4000" b="1" dirty="0">
                <a:latin typeface="Arial" pitchFamily="34" charset="0"/>
              </a:rPr>
              <a:t>MULTIPLE CLONING SITE</a:t>
            </a:r>
            <a:endParaRPr lang="en-GB" sz="4000" b="1" dirty="0">
              <a:latin typeface="Arial" pitchFamily="34" charset="0"/>
            </a:endParaRP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4876800"/>
            <a:ext cx="8229600" cy="3352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ZA" sz="1800" dirty="0">
                <a:latin typeface="Arial" pitchFamily="34" charset="0"/>
              </a:rPr>
              <a:t>Many cloning vectors contain a </a:t>
            </a:r>
            <a:r>
              <a:rPr lang="en-ZA" sz="1800" b="1" dirty="0">
                <a:latin typeface="Arial" pitchFamily="34" charset="0"/>
              </a:rPr>
              <a:t>multiple cloning site </a:t>
            </a:r>
            <a:r>
              <a:rPr lang="en-ZA" sz="1800" dirty="0">
                <a:latin typeface="Arial" pitchFamily="34" charset="0"/>
              </a:rPr>
              <a:t>or </a:t>
            </a:r>
            <a:r>
              <a:rPr lang="en-ZA" sz="1800" b="1" dirty="0" err="1">
                <a:latin typeface="Arial" pitchFamily="34" charset="0"/>
              </a:rPr>
              <a:t>polylinker</a:t>
            </a:r>
            <a:r>
              <a:rPr lang="en-ZA" sz="1800" dirty="0">
                <a:latin typeface="Arial" pitchFamily="34" charset="0"/>
              </a:rPr>
              <a:t>: a DNA segment with several unique sites for restriction </a:t>
            </a:r>
            <a:r>
              <a:rPr lang="en-ZA" sz="1800" dirty="0" err="1">
                <a:latin typeface="Arial" pitchFamily="34" charset="0"/>
              </a:rPr>
              <a:t>endo</a:t>
            </a:r>
            <a:r>
              <a:rPr lang="en-ZA" sz="1800" dirty="0">
                <a:latin typeface="Arial" pitchFamily="34" charset="0"/>
              </a:rPr>
              <a:t>- nucleases located next to each other</a:t>
            </a:r>
          </a:p>
          <a:p>
            <a:pPr>
              <a:lnSpc>
                <a:spcPct val="90000"/>
              </a:lnSpc>
            </a:pPr>
            <a:r>
              <a:rPr lang="en-ZA" sz="1800" dirty="0">
                <a:latin typeface="Arial" pitchFamily="34" charset="0"/>
              </a:rPr>
              <a:t>Restriction sites of the </a:t>
            </a:r>
            <a:r>
              <a:rPr lang="en-ZA" sz="1800" dirty="0" err="1">
                <a:latin typeface="Arial" pitchFamily="34" charset="0"/>
              </a:rPr>
              <a:t>polylinker</a:t>
            </a:r>
            <a:r>
              <a:rPr lang="en-ZA" sz="1800" dirty="0">
                <a:latin typeface="Arial" pitchFamily="34" charset="0"/>
              </a:rPr>
              <a:t> are not present anywhere else in the plasmid.</a:t>
            </a:r>
          </a:p>
          <a:p>
            <a:pPr>
              <a:lnSpc>
                <a:spcPct val="90000"/>
              </a:lnSpc>
            </a:pPr>
            <a:r>
              <a:rPr lang="en-ZA" sz="1800" dirty="0">
                <a:latin typeface="Arial" pitchFamily="34" charset="0"/>
              </a:rPr>
              <a:t>Cutting plasmids with one of the restriction enzymes that recognize a site in the </a:t>
            </a:r>
            <a:r>
              <a:rPr lang="en-ZA" sz="1800" dirty="0" err="1">
                <a:latin typeface="Arial" pitchFamily="34" charset="0"/>
              </a:rPr>
              <a:t>polylinker</a:t>
            </a:r>
            <a:r>
              <a:rPr lang="en-ZA" sz="1800" dirty="0">
                <a:latin typeface="Arial" pitchFamily="34" charset="0"/>
              </a:rPr>
              <a:t> does not disrupt any of the essential features of the vector</a:t>
            </a:r>
          </a:p>
          <a:p>
            <a:pPr>
              <a:lnSpc>
                <a:spcPct val="90000"/>
              </a:lnSpc>
            </a:pPr>
            <a:endParaRPr lang="en-ZA" sz="1800" dirty="0">
              <a:latin typeface="Arial" pitchFamily="34" charset="0"/>
            </a:endParaRPr>
          </a:p>
        </p:txBody>
      </p:sp>
      <p:pic>
        <p:nvPicPr>
          <p:cNvPr id="18439" name="Picture 7" descr="polylink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0" y="2318004"/>
            <a:ext cx="3657600" cy="2406396"/>
          </a:xfrm>
          <a:noFill/>
          <a:ln/>
        </p:spPr>
      </p:pic>
      <p:pic>
        <p:nvPicPr>
          <p:cNvPr id="5" name="Picture 6" descr="cloning2"/>
          <p:cNvPicPr>
            <a:picLocks noChangeAspect="1" noChangeArrowheads="1"/>
          </p:cNvPicPr>
          <p:nvPr/>
        </p:nvPicPr>
        <p:blipFill>
          <a:blip r:embed="rId3"/>
          <a:srcRect b="85897"/>
          <a:stretch>
            <a:fillRect/>
          </a:stretch>
        </p:blipFill>
        <p:spPr bwMode="auto">
          <a:xfrm>
            <a:off x="838200" y="1371600"/>
            <a:ext cx="823752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3200400"/>
            <a:ext cx="3733800" cy="1371600"/>
          </a:xfrm>
        </p:spPr>
        <p:txBody>
          <a:bodyPr/>
          <a:lstStyle/>
          <a:p>
            <a:r>
              <a:rPr lang="en-US" sz="2800" dirty="0" smtClean="0"/>
              <a:t>RNA polymerase promoter sequences</a:t>
            </a:r>
          </a:p>
        </p:txBody>
      </p:sp>
      <p:sp>
        <p:nvSpPr>
          <p:cNvPr id="23556" name="Oval 4"/>
          <p:cNvSpPr>
            <a:spLocks noChangeArrowheads="1"/>
          </p:cNvSpPr>
          <p:nvPr/>
        </p:nvSpPr>
        <p:spPr bwMode="auto">
          <a:xfrm>
            <a:off x="5181600" y="3048000"/>
            <a:ext cx="2133600" cy="1981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5334000" y="3200400"/>
            <a:ext cx="1828800" cy="1676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5562600" y="3276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Freeform 8"/>
          <p:cNvSpPr>
            <a:spLocks/>
          </p:cNvSpPr>
          <p:nvPr/>
        </p:nvSpPr>
        <p:spPr bwMode="auto">
          <a:xfrm>
            <a:off x="5715000" y="3068638"/>
            <a:ext cx="346075" cy="234950"/>
          </a:xfrm>
          <a:custGeom>
            <a:avLst/>
            <a:gdLst>
              <a:gd name="T0" fmla="*/ 0 w 218"/>
              <a:gd name="T1" fmla="*/ 2147483647 h 148"/>
              <a:gd name="T2" fmla="*/ 2147483647 w 218"/>
              <a:gd name="T3" fmla="*/ 2147483647 h 148"/>
              <a:gd name="T4" fmla="*/ 2147483647 w 218"/>
              <a:gd name="T5" fmla="*/ 2147483647 h 148"/>
              <a:gd name="T6" fmla="*/ 2147483647 w 218"/>
              <a:gd name="T7" fmla="*/ 2147483647 h 148"/>
              <a:gd name="T8" fmla="*/ 2147483647 w 218"/>
              <a:gd name="T9" fmla="*/ 2147483647 h 148"/>
              <a:gd name="T10" fmla="*/ 2147483647 w 218"/>
              <a:gd name="T11" fmla="*/ 2147483647 h 148"/>
              <a:gd name="T12" fmla="*/ 2147483647 w 218"/>
              <a:gd name="T13" fmla="*/ 2147483647 h 148"/>
              <a:gd name="T14" fmla="*/ 2147483647 w 218"/>
              <a:gd name="T15" fmla="*/ 0 h 148"/>
              <a:gd name="T16" fmla="*/ 2147483647 w 218"/>
              <a:gd name="T17" fmla="*/ 2147483647 h 148"/>
              <a:gd name="T18" fmla="*/ 0 w 218"/>
              <a:gd name="T19" fmla="*/ 2147483647 h 1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18"/>
              <a:gd name="T31" fmla="*/ 0 h 148"/>
              <a:gd name="T32" fmla="*/ 218 w 218"/>
              <a:gd name="T33" fmla="*/ 148 h 1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8" h="148">
                <a:moveTo>
                  <a:pt x="0" y="70"/>
                </a:moveTo>
                <a:cubicBezTo>
                  <a:pt x="7" y="80"/>
                  <a:pt x="26" y="106"/>
                  <a:pt x="31" y="117"/>
                </a:cubicBezTo>
                <a:cubicBezTo>
                  <a:pt x="35" y="124"/>
                  <a:pt x="33" y="134"/>
                  <a:pt x="39" y="140"/>
                </a:cubicBezTo>
                <a:cubicBezTo>
                  <a:pt x="45" y="146"/>
                  <a:pt x="55" y="145"/>
                  <a:pt x="63" y="148"/>
                </a:cubicBezTo>
                <a:cubicBezTo>
                  <a:pt x="73" y="145"/>
                  <a:pt x="84" y="144"/>
                  <a:pt x="94" y="140"/>
                </a:cubicBezTo>
                <a:cubicBezTo>
                  <a:pt x="103" y="136"/>
                  <a:pt x="108" y="127"/>
                  <a:pt x="117" y="124"/>
                </a:cubicBezTo>
                <a:cubicBezTo>
                  <a:pt x="150" y="113"/>
                  <a:pt x="185" y="110"/>
                  <a:pt x="218" y="101"/>
                </a:cubicBezTo>
                <a:cubicBezTo>
                  <a:pt x="203" y="53"/>
                  <a:pt x="196" y="61"/>
                  <a:pt x="187" y="0"/>
                </a:cubicBezTo>
                <a:cubicBezTo>
                  <a:pt x="147" y="12"/>
                  <a:pt x="111" y="34"/>
                  <a:pt x="70" y="46"/>
                </a:cubicBezTo>
                <a:cubicBezTo>
                  <a:pt x="44" y="64"/>
                  <a:pt x="31" y="70"/>
                  <a:pt x="0" y="7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0" name="Text Box 9"/>
          <p:cNvSpPr txBox="1">
            <a:spLocks noChangeArrowheads="1"/>
          </p:cNvSpPr>
          <p:nvPr/>
        </p:nvSpPr>
        <p:spPr bwMode="auto">
          <a:xfrm>
            <a:off x="5257800" y="2438400"/>
            <a:ext cx="522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ori</a:t>
            </a:r>
          </a:p>
        </p:txBody>
      </p:sp>
      <p:sp>
        <p:nvSpPr>
          <p:cNvPr id="23561" name="Line 10"/>
          <p:cNvSpPr>
            <a:spLocks noChangeShapeType="1"/>
          </p:cNvSpPr>
          <p:nvPr/>
        </p:nvSpPr>
        <p:spPr bwMode="auto">
          <a:xfrm>
            <a:off x="5638800" y="28956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Freeform 11"/>
          <p:cNvSpPr>
            <a:spLocks/>
          </p:cNvSpPr>
          <p:nvPr/>
        </p:nvSpPr>
        <p:spPr bwMode="auto">
          <a:xfrm rot="2677947">
            <a:off x="6451600" y="3036888"/>
            <a:ext cx="346075" cy="304800"/>
          </a:xfrm>
          <a:custGeom>
            <a:avLst/>
            <a:gdLst>
              <a:gd name="T0" fmla="*/ 0 w 218"/>
              <a:gd name="T1" fmla="*/ 2147483647 h 148"/>
              <a:gd name="T2" fmla="*/ 2147483647 w 218"/>
              <a:gd name="T3" fmla="*/ 2147483647 h 148"/>
              <a:gd name="T4" fmla="*/ 2147483647 w 218"/>
              <a:gd name="T5" fmla="*/ 2147483647 h 148"/>
              <a:gd name="T6" fmla="*/ 2147483647 w 218"/>
              <a:gd name="T7" fmla="*/ 2147483647 h 148"/>
              <a:gd name="T8" fmla="*/ 2147483647 w 218"/>
              <a:gd name="T9" fmla="*/ 2147483647 h 148"/>
              <a:gd name="T10" fmla="*/ 2147483647 w 218"/>
              <a:gd name="T11" fmla="*/ 2147483647 h 148"/>
              <a:gd name="T12" fmla="*/ 2147483647 w 218"/>
              <a:gd name="T13" fmla="*/ 2147483647 h 148"/>
              <a:gd name="T14" fmla="*/ 2147483647 w 218"/>
              <a:gd name="T15" fmla="*/ 0 h 148"/>
              <a:gd name="T16" fmla="*/ 2147483647 w 218"/>
              <a:gd name="T17" fmla="*/ 2147483647 h 148"/>
              <a:gd name="T18" fmla="*/ 0 w 218"/>
              <a:gd name="T19" fmla="*/ 2147483647 h 1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18"/>
              <a:gd name="T31" fmla="*/ 0 h 148"/>
              <a:gd name="T32" fmla="*/ 218 w 218"/>
              <a:gd name="T33" fmla="*/ 148 h 1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8" h="148">
                <a:moveTo>
                  <a:pt x="0" y="70"/>
                </a:moveTo>
                <a:cubicBezTo>
                  <a:pt x="7" y="80"/>
                  <a:pt x="26" y="106"/>
                  <a:pt x="31" y="117"/>
                </a:cubicBezTo>
                <a:cubicBezTo>
                  <a:pt x="35" y="124"/>
                  <a:pt x="33" y="134"/>
                  <a:pt x="39" y="140"/>
                </a:cubicBezTo>
                <a:cubicBezTo>
                  <a:pt x="45" y="146"/>
                  <a:pt x="55" y="145"/>
                  <a:pt x="63" y="148"/>
                </a:cubicBezTo>
                <a:cubicBezTo>
                  <a:pt x="73" y="145"/>
                  <a:pt x="84" y="144"/>
                  <a:pt x="94" y="140"/>
                </a:cubicBezTo>
                <a:cubicBezTo>
                  <a:pt x="103" y="136"/>
                  <a:pt x="108" y="127"/>
                  <a:pt x="117" y="124"/>
                </a:cubicBezTo>
                <a:cubicBezTo>
                  <a:pt x="150" y="113"/>
                  <a:pt x="185" y="110"/>
                  <a:pt x="218" y="101"/>
                </a:cubicBezTo>
                <a:cubicBezTo>
                  <a:pt x="203" y="53"/>
                  <a:pt x="196" y="61"/>
                  <a:pt x="187" y="0"/>
                </a:cubicBezTo>
                <a:cubicBezTo>
                  <a:pt x="147" y="12"/>
                  <a:pt x="111" y="34"/>
                  <a:pt x="70" y="46"/>
                </a:cubicBezTo>
                <a:cubicBezTo>
                  <a:pt x="44" y="64"/>
                  <a:pt x="31" y="70"/>
                  <a:pt x="0" y="7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Rectangle 12"/>
          <p:cNvSpPr>
            <a:spLocks noChangeArrowheads="1"/>
          </p:cNvSpPr>
          <p:nvPr/>
        </p:nvSpPr>
        <p:spPr bwMode="auto">
          <a:xfrm>
            <a:off x="6934200" y="2438400"/>
            <a:ext cx="854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amp</a:t>
            </a:r>
            <a:r>
              <a:rPr lang="en-US" sz="2400" b="1" baseline="30000">
                <a:solidFill>
                  <a:srgbClr val="FF0000"/>
                </a:solidFill>
              </a:rPr>
              <a:t>R</a:t>
            </a:r>
            <a:endParaRPr lang="en-US" sz="2400"/>
          </a:p>
        </p:txBody>
      </p:sp>
      <p:sp>
        <p:nvSpPr>
          <p:cNvPr id="23564" name="Line 13"/>
          <p:cNvSpPr>
            <a:spLocks noChangeShapeType="1"/>
          </p:cNvSpPr>
          <p:nvPr/>
        </p:nvSpPr>
        <p:spPr bwMode="auto">
          <a:xfrm flipH="1">
            <a:off x="6629400" y="28194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Rectangle 18"/>
          <p:cNvSpPr>
            <a:spLocks noChangeArrowheads="1"/>
          </p:cNvSpPr>
          <p:nvPr/>
        </p:nvSpPr>
        <p:spPr bwMode="auto">
          <a:xfrm>
            <a:off x="7848600" y="4038600"/>
            <a:ext cx="82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MCS</a:t>
            </a:r>
            <a:endParaRPr lang="en-US" sz="2400" b="1" baseline="30000">
              <a:solidFill>
                <a:schemeClr val="accent2"/>
              </a:solidFill>
            </a:endParaRPr>
          </a:p>
        </p:txBody>
      </p:sp>
      <p:sp>
        <p:nvSpPr>
          <p:cNvPr id="23566" name="Line 19"/>
          <p:cNvSpPr>
            <a:spLocks noChangeShapeType="1"/>
          </p:cNvSpPr>
          <p:nvPr/>
        </p:nvSpPr>
        <p:spPr bwMode="auto">
          <a:xfrm flipH="1" flipV="1">
            <a:off x="7391400" y="42672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400800" y="3352800"/>
            <a:ext cx="914400" cy="1447800"/>
            <a:chOff x="4032" y="2112"/>
            <a:chExt cx="576" cy="912"/>
          </a:xfrm>
        </p:grpSpPr>
        <p:sp>
          <p:nvSpPr>
            <p:cNvPr id="23588" name="AutoShape 20"/>
            <p:cNvSpPr>
              <a:spLocks noChangeArrowheads="1"/>
            </p:cNvSpPr>
            <p:nvPr/>
          </p:nvSpPr>
          <p:spPr bwMode="auto">
            <a:xfrm rot="5508534">
              <a:off x="3864" y="2280"/>
              <a:ext cx="9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4 w 21600"/>
                <a:gd name="T13" fmla="*/ 0 h 21600"/>
                <a:gd name="T14" fmla="*/ 21576 w 21600"/>
                <a:gd name="T15" fmla="*/ 103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4125" y="8546"/>
                  </a:moveTo>
                  <a:cubicBezTo>
                    <a:pt x="5092" y="5682"/>
                    <a:pt x="7777" y="3754"/>
                    <a:pt x="10800" y="3755"/>
                  </a:cubicBezTo>
                  <a:cubicBezTo>
                    <a:pt x="13822" y="3755"/>
                    <a:pt x="16507" y="5682"/>
                    <a:pt x="17474" y="8546"/>
                  </a:cubicBezTo>
                  <a:lnTo>
                    <a:pt x="21032" y="7344"/>
                  </a:lnTo>
                  <a:cubicBezTo>
                    <a:pt x="19550" y="2955"/>
                    <a:pt x="15433" y="-1"/>
                    <a:pt x="10799" y="0"/>
                  </a:cubicBezTo>
                  <a:cubicBezTo>
                    <a:pt x="6166" y="0"/>
                    <a:pt x="2049" y="2955"/>
                    <a:pt x="567" y="734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4512" y="2448"/>
              <a:ext cx="96" cy="192"/>
              <a:chOff x="4080" y="3792"/>
              <a:chExt cx="192" cy="192"/>
            </a:xfrm>
          </p:grpSpPr>
          <p:sp>
            <p:nvSpPr>
              <p:cNvPr id="23590" name="Line 24"/>
              <p:cNvSpPr>
                <a:spLocks noChangeShapeType="1"/>
              </p:cNvSpPr>
              <p:nvPr/>
            </p:nvSpPr>
            <p:spPr bwMode="auto">
              <a:xfrm>
                <a:off x="4080" y="398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1" name="Line 25"/>
              <p:cNvSpPr>
                <a:spLocks noChangeShapeType="1"/>
              </p:cNvSpPr>
              <p:nvPr/>
            </p:nvSpPr>
            <p:spPr bwMode="auto">
              <a:xfrm flipV="1">
                <a:off x="4176" y="3792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92" name="Line 26"/>
              <p:cNvSpPr>
                <a:spLocks noChangeShapeType="1"/>
              </p:cNvSpPr>
              <p:nvPr/>
            </p:nvSpPr>
            <p:spPr bwMode="auto">
              <a:xfrm>
                <a:off x="4176" y="379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3568" name="Text Box 28"/>
          <p:cNvSpPr txBox="1">
            <a:spLocks noChangeArrowheads="1"/>
          </p:cNvSpPr>
          <p:nvPr/>
        </p:nvSpPr>
        <p:spPr bwMode="auto">
          <a:xfrm>
            <a:off x="7772400" y="3124200"/>
            <a:ext cx="1387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7030A0"/>
                </a:solidFill>
              </a:rPr>
              <a:t>lacZ gene</a:t>
            </a:r>
            <a:endParaRPr lang="en-US" sz="2800">
              <a:solidFill>
                <a:srgbClr val="7030A0"/>
              </a:solidFill>
            </a:endParaRPr>
          </a:p>
        </p:txBody>
      </p:sp>
      <p:sp>
        <p:nvSpPr>
          <p:cNvPr id="23569" name="Line 29"/>
          <p:cNvSpPr>
            <a:spLocks noChangeShapeType="1"/>
          </p:cNvSpPr>
          <p:nvPr/>
        </p:nvSpPr>
        <p:spPr bwMode="auto">
          <a:xfrm flipH="1">
            <a:off x="7315200" y="34290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3429000" y="2590800"/>
            <a:ext cx="1524000" cy="2971800"/>
            <a:chOff x="4032" y="2112"/>
            <a:chExt cx="576" cy="912"/>
          </a:xfrm>
        </p:grpSpPr>
        <p:sp>
          <p:nvSpPr>
            <p:cNvPr id="23583" name="AutoShape 32"/>
            <p:cNvSpPr>
              <a:spLocks noChangeArrowheads="1"/>
            </p:cNvSpPr>
            <p:nvPr/>
          </p:nvSpPr>
          <p:spPr bwMode="auto">
            <a:xfrm rot="5508534">
              <a:off x="3864" y="2280"/>
              <a:ext cx="912" cy="57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4 w 21600"/>
                <a:gd name="T13" fmla="*/ 0 h 21600"/>
                <a:gd name="T14" fmla="*/ 21576 w 21600"/>
                <a:gd name="T15" fmla="*/ 1035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4125" y="8546"/>
                  </a:moveTo>
                  <a:cubicBezTo>
                    <a:pt x="5092" y="5682"/>
                    <a:pt x="7777" y="3754"/>
                    <a:pt x="10800" y="3755"/>
                  </a:cubicBezTo>
                  <a:cubicBezTo>
                    <a:pt x="13822" y="3755"/>
                    <a:pt x="16507" y="5682"/>
                    <a:pt x="17474" y="8546"/>
                  </a:cubicBezTo>
                  <a:lnTo>
                    <a:pt x="21032" y="7344"/>
                  </a:lnTo>
                  <a:cubicBezTo>
                    <a:pt x="19550" y="2955"/>
                    <a:pt x="15433" y="-1"/>
                    <a:pt x="10799" y="0"/>
                  </a:cubicBezTo>
                  <a:cubicBezTo>
                    <a:pt x="6166" y="0"/>
                    <a:pt x="2049" y="2955"/>
                    <a:pt x="567" y="734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33"/>
            <p:cNvGrpSpPr>
              <a:grpSpLocks/>
            </p:cNvGrpSpPr>
            <p:nvPr/>
          </p:nvGrpSpPr>
          <p:grpSpPr bwMode="auto">
            <a:xfrm>
              <a:off x="4512" y="2448"/>
              <a:ext cx="96" cy="192"/>
              <a:chOff x="4080" y="3792"/>
              <a:chExt cx="192" cy="192"/>
            </a:xfrm>
          </p:grpSpPr>
          <p:sp>
            <p:nvSpPr>
              <p:cNvPr id="23585" name="Line 34"/>
              <p:cNvSpPr>
                <a:spLocks noChangeShapeType="1"/>
              </p:cNvSpPr>
              <p:nvPr/>
            </p:nvSpPr>
            <p:spPr bwMode="auto">
              <a:xfrm>
                <a:off x="4080" y="3984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6" name="Line 35"/>
              <p:cNvSpPr>
                <a:spLocks noChangeShapeType="1"/>
              </p:cNvSpPr>
              <p:nvPr/>
            </p:nvSpPr>
            <p:spPr bwMode="auto">
              <a:xfrm flipV="1">
                <a:off x="4176" y="3792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87" name="Line 36"/>
              <p:cNvSpPr>
                <a:spLocks noChangeShapeType="1"/>
              </p:cNvSpPr>
              <p:nvPr/>
            </p:nvSpPr>
            <p:spPr bwMode="auto">
              <a:xfrm>
                <a:off x="4176" y="3792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3571" name="Freeform 38"/>
          <p:cNvSpPr>
            <a:spLocks/>
          </p:cNvSpPr>
          <p:nvPr/>
        </p:nvSpPr>
        <p:spPr bwMode="auto">
          <a:xfrm rot="-1493556">
            <a:off x="4498975" y="3216275"/>
            <a:ext cx="423863" cy="412750"/>
          </a:xfrm>
          <a:custGeom>
            <a:avLst/>
            <a:gdLst>
              <a:gd name="T0" fmla="*/ 2147483647 w 219"/>
              <a:gd name="T1" fmla="*/ 2147483647 h 260"/>
              <a:gd name="T2" fmla="*/ 2147483647 w 219"/>
              <a:gd name="T3" fmla="*/ 2147483647 h 260"/>
              <a:gd name="T4" fmla="*/ 2147483647 w 219"/>
              <a:gd name="T5" fmla="*/ 2147483647 h 260"/>
              <a:gd name="T6" fmla="*/ 0 w 219"/>
              <a:gd name="T7" fmla="*/ 2147483647 h 260"/>
              <a:gd name="T8" fmla="*/ 2147483647 w 219"/>
              <a:gd name="T9" fmla="*/ 2147483647 h 260"/>
              <a:gd name="T10" fmla="*/ 2147483647 w 219"/>
              <a:gd name="T11" fmla="*/ 2147483647 h 260"/>
              <a:gd name="T12" fmla="*/ 2147483647 w 219"/>
              <a:gd name="T13" fmla="*/ 2147483647 h 260"/>
              <a:gd name="T14" fmla="*/ 2147483647 w 219"/>
              <a:gd name="T15" fmla="*/ 2147483647 h 26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19"/>
              <a:gd name="T25" fmla="*/ 0 h 260"/>
              <a:gd name="T26" fmla="*/ 219 w 219"/>
              <a:gd name="T27" fmla="*/ 260 h 26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9" h="260">
                <a:moveTo>
                  <a:pt x="63" y="19"/>
                </a:moveTo>
                <a:cubicBezTo>
                  <a:pt x="115" y="22"/>
                  <a:pt x="200" y="0"/>
                  <a:pt x="219" y="58"/>
                </a:cubicBezTo>
                <a:cubicBezTo>
                  <a:pt x="197" y="122"/>
                  <a:pt x="195" y="194"/>
                  <a:pt x="180" y="260"/>
                </a:cubicBezTo>
                <a:cubicBezTo>
                  <a:pt x="114" y="252"/>
                  <a:pt x="64" y="222"/>
                  <a:pt x="0" y="206"/>
                </a:cubicBezTo>
                <a:cubicBezTo>
                  <a:pt x="5" y="198"/>
                  <a:pt x="8" y="188"/>
                  <a:pt x="16" y="182"/>
                </a:cubicBezTo>
                <a:cubicBezTo>
                  <a:pt x="22" y="177"/>
                  <a:pt x="34" y="181"/>
                  <a:pt x="39" y="175"/>
                </a:cubicBezTo>
                <a:cubicBezTo>
                  <a:pt x="51" y="160"/>
                  <a:pt x="49" y="138"/>
                  <a:pt x="55" y="120"/>
                </a:cubicBezTo>
                <a:cubicBezTo>
                  <a:pt x="65" y="51"/>
                  <a:pt x="63" y="84"/>
                  <a:pt x="63" y="19"/>
                </a:cubicBez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3" name="Line 41"/>
          <p:cNvSpPr>
            <a:spLocks noChangeShapeType="1"/>
          </p:cNvSpPr>
          <p:nvPr/>
        </p:nvSpPr>
        <p:spPr bwMode="auto">
          <a:xfrm flipV="1">
            <a:off x="3962400" y="3429000"/>
            <a:ext cx="762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Line 43"/>
          <p:cNvSpPr>
            <a:spLocks noChangeShapeType="1"/>
          </p:cNvSpPr>
          <p:nvPr/>
        </p:nvSpPr>
        <p:spPr bwMode="auto">
          <a:xfrm flipH="1" flipV="1">
            <a:off x="4572000" y="2743200"/>
            <a:ext cx="2438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76" name="Line 44"/>
          <p:cNvSpPr>
            <a:spLocks noChangeShapeType="1"/>
          </p:cNvSpPr>
          <p:nvPr/>
        </p:nvSpPr>
        <p:spPr bwMode="auto">
          <a:xfrm flipH="1">
            <a:off x="4495800" y="4495800"/>
            <a:ext cx="2438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Rectangle 49"/>
          <p:cNvSpPr/>
          <p:nvPr/>
        </p:nvSpPr>
        <p:spPr bwMode="auto">
          <a:xfrm>
            <a:off x="7086600" y="3581400"/>
            <a:ext cx="152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/>
          <a:srcRect l="16984" t="12500" r="16252" b="13542"/>
          <a:stretch>
            <a:fillRect/>
          </a:stretch>
        </p:blipFill>
        <p:spPr bwMode="auto">
          <a:xfrm>
            <a:off x="655749" y="1143000"/>
            <a:ext cx="8564451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-381000" y="1981200"/>
            <a:ext cx="9753600" cy="2485573"/>
            <a:chOff x="457200" y="2362201"/>
            <a:chExt cx="8895433" cy="2104572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/>
            <a:srcRect b="48649"/>
            <a:stretch>
              <a:fillRect/>
            </a:stretch>
          </p:blipFill>
          <p:spPr bwMode="auto">
            <a:xfrm>
              <a:off x="457200" y="2362201"/>
              <a:ext cx="8895433" cy="1447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/>
            <a:srcRect t="75676"/>
            <a:stretch>
              <a:fillRect/>
            </a:stretch>
          </p:blipFill>
          <p:spPr bwMode="auto">
            <a:xfrm>
              <a:off x="457200" y="3780972"/>
              <a:ext cx="8895433" cy="685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23334" y="134470"/>
            <a:ext cx="8230306" cy="60511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Plasmid Isolation from Bacteria 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685800" y="1326010"/>
            <a:ext cx="8077200" cy="294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65138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ar-EG" sz="2400" b="1" dirty="0" smtClean="0"/>
              <a:t> </a:t>
            </a:r>
            <a:r>
              <a:rPr lang="ar-SA" sz="2400" b="1" dirty="0" smtClean="0"/>
              <a:t>تنميه</a:t>
            </a:r>
            <a:r>
              <a:rPr lang="ar-EG" sz="2400" b="1" dirty="0" smtClean="0"/>
              <a:t> </a:t>
            </a:r>
            <a:r>
              <a:rPr lang="ar-SA" sz="2400" b="1" dirty="0" smtClean="0"/>
              <a:t>المزرعة البكتيرية المحتوية</a:t>
            </a:r>
            <a:r>
              <a:rPr lang="ar-EG" sz="2400" b="1" dirty="0" smtClean="0"/>
              <a:t> </a:t>
            </a:r>
            <a:r>
              <a:rPr lang="ar-SA" sz="2400" b="1" dirty="0" smtClean="0"/>
              <a:t>على </a:t>
            </a:r>
            <a:r>
              <a:rPr lang="ar-SA" sz="2400" b="1" dirty="0" smtClean="0"/>
              <a:t>البلازميد</a:t>
            </a:r>
            <a:endParaRPr lang="ar-EG" sz="2400" b="1" dirty="0" smtClean="0"/>
          </a:p>
          <a:p>
            <a:pPr indent="465138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sz="2400" b="1" dirty="0" smtClean="0"/>
              <a:t>تحضير </a:t>
            </a:r>
            <a:r>
              <a:rPr lang="ar-SA" sz="2400" b="1" dirty="0" smtClean="0"/>
              <a:t>المستخلص الخلوى من هذة الخلايا </a:t>
            </a:r>
            <a:r>
              <a:rPr lang="en-US" sz="2400" b="1" dirty="0" smtClean="0"/>
              <a:t>(Cell extract)</a:t>
            </a:r>
            <a:r>
              <a:rPr lang="ar-SA" sz="2400" b="1" dirty="0" smtClean="0"/>
              <a:t> </a:t>
            </a:r>
            <a:endParaRPr lang="ar-EG" sz="2400" b="1" dirty="0" smtClean="0"/>
          </a:p>
          <a:p>
            <a:pPr indent="465138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sz="2400" b="1" dirty="0" smtClean="0"/>
              <a:t>التخلص </a:t>
            </a:r>
            <a:r>
              <a:rPr lang="ar-SA" sz="2400" b="1" dirty="0" smtClean="0"/>
              <a:t>من البروتينات وازالة ال</a:t>
            </a:r>
            <a:r>
              <a:rPr lang="ar-EG" sz="2400" b="1" dirty="0" smtClean="0"/>
              <a:t>ـ</a:t>
            </a:r>
            <a:r>
              <a:rPr lang="ar-SA" sz="2400" b="1" dirty="0" smtClean="0"/>
              <a:t> </a:t>
            </a:r>
            <a:r>
              <a:rPr lang="en-US" sz="2400" b="1" dirty="0" smtClean="0"/>
              <a:t>RNA</a:t>
            </a:r>
            <a:r>
              <a:rPr lang="ar-SA" sz="2400" b="1" dirty="0" smtClean="0"/>
              <a:t>.</a:t>
            </a:r>
            <a:endParaRPr lang="en-US" sz="2400" b="1" dirty="0" smtClean="0"/>
          </a:p>
          <a:p>
            <a:pPr indent="465138" algn="r" rtl="1">
              <a:lnSpc>
                <a:spcPct val="200000"/>
              </a:lnSpc>
              <a:buFont typeface="Arial" pitchFamily="34" charset="0"/>
              <a:buChar char="•"/>
            </a:pPr>
            <a:r>
              <a:rPr lang="ar-SA" sz="2400" b="1" dirty="0" smtClean="0"/>
              <a:t>فصل </a:t>
            </a:r>
            <a:r>
              <a:rPr lang="en-US" sz="2400" b="1" dirty="0" smtClean="0"/>
              <a:t>DNA</a:t>
            </a:r>
            <a:r>
              <a:rPr lang="ar-SA" sz="2400" b="1" dirty="0" smtClean="0"/>
              <a:t> البلازميد </a:t>
            </a:r>
            <a:r>
              <a:rPr lang="ar-SA" sz="2400" b="1" dirty="0" smtClean="0"/>
              <a:t>عن</a:t>
            </a:r>
            <a:r>
              <a:rPr lang="ar-EG" sz="2400" b="1" dirty="0" smtClean="0"/>
              <a:t> </a:t>
            </a:r>
            <a:r>
              <a:rPr lang="ar-EG" sz="2400" b="1" dirty="0" smtClean="0"/>
              <a:t>الـ</a:t>
            </a:r>
            <a:r>
              <a:rPr lang="ar-SA" sz="2400" b="1" dirty="0" smtClean="0"/>
              <a:t> </a:t>
            </a:r>
            <a:r>
              <a:rPr lang="en-US" sz="2400" b="1" dirty="0" smtClean="0"/>
              <a:t>DNA</a:t>
            </a:r>
            <a:r>
              <a:rPr lang="ar-SA" sz="2400" b="1" dirty="0" smtClean="0"/>
              <a:t> الكرموسوم</a:t>
            </a:r>
            <a:r>
              <a:rPr lang="ar-EG" sz="2400" b="1" dirty="0" smtClean="0"/>
              <a:t>ي</a:t>
            </a:r>
            <a:r>
              <a:rPr lang="ar-SA" sz="2400" b="1" dirty="0" smtClean="0"/>
              <a:t> </a:t>
            </a:r>
            <a:r>
              <a:rPr lang="ar-SA" sz="2400" b="1" dirty="0" smtClean="0"/>
              <a:t>الموجودة ايضا فى الخلايا.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Plasmid Isolation from Bacteria Alkaline </a:t>
            </a:r>
            <a:r>
              <a:rPr lang="en-US" b="1" dirty="0" err="1" smtClean="0"/>
              <a:t>denaturation</a:t>
            </a:r>
            <a:r>
              <a:rPr lang="en-U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42" name="Picture 43"/>
          <p:cNvPicPr>
            <a:picLocks noChangeAspect="1" noChangeArrowheads="1"/>
          </p:cNvPicPr>
          <p:nvPr/>
        </p:nvPicPr>
        <p:blipFill>
          <a:blip r:embed="rId2"/>
          <a:srcRect t="9459"/>
          <a:stretch>
            <a:fillRect/>
          </a:stretch>
        </p:blipFill>
        <p:spPr bwMode="auto">
          <a:xfrm>
            <a:off x="1295400" y="1600200"/>
            <a:ext cx="7146202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685800" y="1524000"/>
            <a:ext cx="83820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ZA" sz="4800" b="1" dirty="0" smtClean="0"/>
              <a:t>OTHER TYPES </a:t>
            </a:r>
            <a:r>
              <a:rPr lang="en-ZA" sz="4800" b="1" dirty="0"/>
              <a:t>OF CLONING VECTORS</a:t>
            </a:r>
            <a:r>
              <a:rPr lang="en-ZA" sz="54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latin typeface="Arial" pitchFamily="34" charset="0"/>
              </a:rPr>
              <a:t>BACTERIOPHAGE LAMBDA</a:t>
            </a:r>
            <a:endParaRPr lang="en-GB" sz="4000" b="1" dirty="0">
              <a:latin typeface="Arial" pitchFamily="34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66800"/>
            <a:ext cx="4953000" cy="56388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</a:pPr>
            <a:r>
              <a:rPr lang="en-ZA" sz="2400" b="1" dirty="0"/>
              <a:t>Phage lambda</a:t>
            </a:r>
            <a:r>
              <a:rPr lang="en-ZA" sz="2400" dirty="0"/>
              <a:t> is a </a:t>
            </a:r>
            <a:r>
              <a:rPr lang="en-ZA" sz="2400" b="1" dirty="0" err="1"/>
              <a:t>bacteriophage</a:t>
            </a:r>
            <a:r>
              <a:rPr lang="en-ZA" sz="2400" b="1" dirty="0"/>
              <a:t> </a:t>
            </a:r>
            <a:r>
              <a:rPr lang="en-ZA" sz="2400" dirty="0"/>
              <a:t>or </a:t>
            </a:r>
            <a:r>
              <a:rPr lang="en-ZA" sz="2400" b="1" dirty="0"/>
              <a:t>phage</a:t>
            </a:r>
            <a:r>
              <a:rPr lang="en-ZA" sz="2400" dirty="0"/>
              <a:t>, i.e. bacterial virus, that uses </a:t>
            </a:r>
            <a:r>
              <a:rPr lang="en-ZA" sz="2400" i="1" dirty="0"/>
              <a:t>E. coli</a:t>
            </a:r>
            <a:r>
              <a:rPr lang="en-ZA" sz="2400" dirty="0"/>
              <a:t> as host</a:t>
            </a:r>
            <a:r>
              <a:rPr lang="en-ZA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en-ZA" sz="2400" dirty="0"/>
          </a:p>
          <a:p>
            <a:pPr algn="just">
              <a:lnSpc>
                <a:spcPct val="80000"/>
              </a:lnSpc>
            </a:pPr>
            <a:r>
              <a:rPr lang="en-ZA" sz="2400" dirty="0"/>
              <a:t>Its structure is that of a typical phage: </a:t>
            </a:r>
            <a:r>
              <a:rPr lang="en-ZA" sz="2400" b="1" dirty="0"/>
              <a:t>head, tail, tail fibres</a:t>
            </a:r>
            <a:r>
              <a:rPr lang="en-ZA" sz="2400" b="1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en-ZA" sz="2400" b="1" dirty="0"/>
          </a:p>
          <a:p>
            <a:pPr algn="just">
              <a:lnSpc>
                <a:spcPct val="80000"/>
              </a:lnSpc>
            </a:pPr>
            <a:r>
              <a:rPr lang="en-ZA" sz="2400" b="1" dirty="0"/>
              <a:t>Lambda viral genome: </a:t>
            </a:r>
            <a:r>
              <a:rPr lang="en-ZA" sz="2400" dirty="0"/>
              <a:t>48.5 kb linear DNA with a 12 base </a:t>
            </a:r>
            <a:r>
              <a:rPr lang="en-ZA" sz="2400" dirty="0" err="1"/>
              <a:t>ssDNA</a:t>
            </a:r>
            <a:r>
              <a:rPr lang="en-ZA" sz="2400" dirty="0"/>
              <a:t> "sticky end" at both ends; these ends are complementary in sequence and can hybridize to each other (this is the </a:t>
            </a:r>
            <a:r>
              <a:rPr lang="en-ZA" sz="2400" b="1" dirty="0" err="1"/>
              <a:t>cos</a:t>
            </a:r>
            <a:r>
              <a:rPr lang="en-ZA" sz="2400" b="1" dirty="0"/>
              <a:t> </a:t>
            </a:r>
            <a:r>
              <a:rPr lang="en-ZA" sz="2400" dirty="0"/>
              <a:t>site: </a:t>
            </a:r>
            <a:r>
              <a:rPr lang="en-ZA" sz="2400" b="1" dirty="0"/>
              <a:t>co</a:t>
            </a:r>
            <a:r>
              <a:rPr lang="en-ZA" sz="2400" dirty="0"/>
              <a:t>he</a:t>
            </a:r>
            <a:r>
              <a:rPr lang="en-ZA" sz="2400" b="1" dirty="0"/>
              <a:t>s</a:t>
            </a:r>
            <a:r>
              <a:rPr lang="en-ZA" sz="2400" dirty="0"/>
              <a:t>ive ends</a:t>
            </a:r>
            <a:r>
              <a:rPr lang="en-ZA" sz="2400" dirty="0" smtClean="0"/>
              <a:t>).</a:t>
            </a:r>
          </a:p>
          <a:p>
            <a:pPr algn="just">
              <a:lnSpc>
                <a:spcPct val="80000"/>
              </a:lnSpc>
            </a:pPr>
            <a:endParaRPr lang="en-ZA" sz="2400" b="1" dirty="0"/>
          </a:p>
          <a:p>
            <a:pPr algn="just">
              <a:lnSpc>
                <a:spcPct val="80000"/>
              </a:lnSpc>
            </a:pPr>
            <a:r>
              <a:rPr lang="en-ZA" sz="2400" b="1" dirty="0"/>
              <a:t>Infection:</a:t>
            </a:r>
            <a:r>
              <a:rPr lang="en-ZA" sz="2400" dirty="0"/>
              <a:t> lambda tail fibres adsorb to a cell surface receptor, the tail contracts, and the DNA is injected</a:t>
            </a:r>
            <a:r>
              <a:rPr lang="en-ZA" sz="24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en-ZA" sz="2400" dirty="0"/>
          </a:p>
          <a:p>
            <a:pPr algn="just">
              <a:lnSpc>
                <a:spcPct val="80000"/>
              </a:lnSpc>
            </a:pPr>
            <a:r>
              <a:rPr lang="en-ZA" sz="2400" dirty="0"/>
              <a:t>The DNA circularizes at the </a:t>
            </a:r>
            <a:r>
              <a:rPr lang="en-ZA" sz="2400" b="1" dirty="0" err="1"/>
              <a:t>cos</a:t>
            </a:r>
            <a:r>
              <a:rPr lang="en-ZA" sz="2400" dirty="0"/>
              <a:t> site, and lambda begins its life cycle in the </a:t>
            </a:r>
            <a:r>
              <a:rPr lang="en-ZA" sz="2400" i="1" dirty="0"/>
              <a:t>E. coli</a:t>
            </a:r>
            <a:r>
              <a:rPr lang="en-ZA" sz="2400" dirty="0"/>
              <a:t> host.</a:t>
            </a:r>
          </a:p>
        </p:txBody>
      </p:sp>
      <p:pic>
        <p:nvPicPr>
          <p:cNvPr id="4" name="Picture 10" descr="http://bioinfosu.okstate.edu/UM/NAPSWeb/Lec.htmlfolder/lambdage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5128" y="1981201"/>
            <a:ext cx="3388872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5" name="Rectangle 1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4000" b="1" dirty="0">
                <a:latin typeface="Arial" pitchFamily="34" charset="0"/>
              </a:rPr>
              <a:t>BACTERIOPHAGE LAMBDA</a:t>
            </a:r>
            <a:endParaRPr lang="en-ZA" sz="4000" b="1" dirty="0"/>
          </a:p>
        </p:txBody>
      </p:sp>
      <p:sp>
        <p:nvSpPr>
          <p:cNvPr id="94212" name="AutoShape 4" descr="data:image/jpeg;base64,/9j/4AAQSkZJRgABAQAAAQABAAD/2wCEAAkGBhQSERUPEBQREREQEBUQEhITFhIRFBAZFhIVFBQQFRUXHCkeFxkmGhYVIC8gJScpLCwvFSAyNzwqNSYrOCkBCQoKDgwOGg8PGi4kHyUsNTUqNSs0NDUsNTUvNDA1LC0sLy8yLDI0KiwtLC8qLCosLSwsKiwtLSwpKiwqLSwvLP/AABEIAQYAwAMBIgACEQEDEQH/xAAcAAEAAgIDAQAAAAAAAAAAAAAABAUGCAEDBwL/xABHEAACAQMCAgUGCwUGBgMAAAABAgADBBESIQUxBhMiQZIVMlFUYXEHFBYXI1OBkaHR0jNCUnOxJDQ1YnK0Q0R0dYKzY2SU/8QAGgEBAAMBAQEAAAAAAAAAAAAAAAEDBAIFBv/EADYRAAIBAQQFCQcFAQAAAAAAAAABAhEDEiGRBBQxUWEFE0FScbHR4fAVFiIyU3KBMzShwfFC/9oADAMBAAIRAxEAPwD3GRvjy9b1ByHNM1B5uGAYK2MHOxZeYHPbODiTIlxwuk7B3QMw23yQQM4Ujky5OcHbIB5gEAVtPpZT2LA6SxGUIqlMK7HrFTJQ4Q7e/wBBkp+kVAFxrJNLzwqVGKjtZbAGdPZbf2e0STU4dTZBTK5Vc6RltsoyHfOfNdh9sg3PRmk2QvWJq2bSz7qdRNMZPZU622XA392AJVPjVJlZlfUEYKcAkksdK4GMtk7DHOdK9Jrc8nLEgEKEqFjkKcaQuc4ZcjG2oZxO1+DpoammU1sGyMkqQQy6c+aARsBjHdifFtwGigACk6VUZJYk6VChjvjOAMnvwM8oBxV6SUFGS5xvuEqNkBWZmGF3UBGyeQ0454nbb8bou4pq/bOeyQykFc5U5GzDS23PbM+fIVDBGjYgjGX2DKysBvsCHbOOZYnnvO2jwymr9Yq4YliTlsEsxZmxnGcsd+eDjlAJcTjMZgHMTjMZgHMTjMZgHMTjMZgHMTjMZgHMTjMZgHMTjMZgHMRmIAmsnSip/brrf/nbjv8A/sVJs3Ku06isSRSXOBUyyJl1ctpqZGeeltjg7bgSq1s+cVK0PQ0DTVok3JxvVVPWDNZes9v4iOt9v4ibSeS6P1VLwJ+UeS6P1VLwJ+Uz6q+sev7fj9FZ+RrHQq/R1N/4O8fxSP1nt/ETaXyZS+qpeBPynHkuj9VS8CflIWiNV+IhcvR+is/I1a6z2/iJz1nt/ETaTyXR+qpeBPyjyXR+qpeBPyk6q+sT7fj9FZ+Rq31nt/ETOvgyp03FfrBTbBpY1hGxkVc4z7hPavJdH6ql4E/KPJVH6ql4E/KQ9EdPmM+kcsxtoXeaS/Pkee3luoqDq6VuUAUnKU9yWfUOXoCjPdqBORmR6FYMcG2ojB7X0YBxoLA7jAycDGc755T0ryVR+qpeBPyjyVR+qpeBPyl8bFKNGk8/E8x6Tjs9ZHmy1QVLfFaOrVgKaajI37fLkSAMcxnJ2nHWZO1tRA1Y3pruMrls4wMAtz56NuczzjlvTo29WslGgWp0y4DU1IyPTiS6PDaJUN1NHdQfMTvGfRLNXio3qKlePDidO2dxTphWmX44nnqkGnq+LUA3aJQqmdlBAG3Mkke3Ge+dNO5Qtp+L2+V84aASoxsSNPfz0jfbHOel+SqP1VLwJ+UeSqP1VLwJ+U4VjDGq7/E41nh6yPOXRGo1S9GhT+hqFcKmRgOBnI2Owb2ZnkAqe38RNpfJVH6ql4E/KPJdH6ql4E/KVS0arqnT12m7ROVFo9a2da8fI1a6z2/iJz1nt/ETaTyXR+qpeBPyjyXR+qpeBPynOqvrG72/H6Kz8jVvrPb+IjrPb+Im0nkuj9VS8CflIHE3t6JRTSolqtREVSKa7NURGfcbgaxy5kge5qr6w9vx+is/I8q+BN839QZ/5N+//wCahPbpj1pxuiqmr1dOjpqLTcjSCgZdYVsKCHGwKdzbbyz4bxUVdQ0sjKzjDY7QWo1PUMe1Tt/UYJ02cLkaVPD0zSVpNq7RRpXo9UJ0jWnD0p50A7gDck4C50oM8lGTge0yTEsMgiIgCIiAIiIAiIgCIiAVPSz+5XH8lv6SWLxKdJGqOlMFVALsqAnTnGSeeAfukTpZ/crj+S39J2Vrd2Wi9PQWpkNhyygg0WTmAf4h3d00P9Ffc+5Gp/t4/c+6JPFdTyZTvp5jnjOn343xOUcEZBBB3BG4P2zH6fRd0H0dUKTUq1CQuO09OoiOozsV6zHf2VUfuid46PEUloLVIWnVd0bAVlDUqgUYQKvZqPqG2OwveJnMpdxKCjwCoBguD2SBkn6LdiVTSFGGBAOwxp7zyL0bbzi4DZJXBcimOwURd+SkNjbvB5wC9WoDjBByNQwQcj0j0icswG52HtmO23Rhwi02ddKrp0KamjZFXVue8rqI9vfuT8XXRiq9TWainGcEls5NJqa1BgZDLqONznJxpzgAZNOurQVsBgGwQwyM4KkMD7wQD9kpm6PuXLGp3ll3fzteoVTv52Oz7lHuF7AIy8OpgaQi41asYyM4x/TbHcNuU5teH06WerQLqOTjv3JP4kn3knmTJEQBETHLn4Q7Cm7U3uEV6btTcaah0srFWXZe4giQ2ltOowlPCKr2GRxMY+cvh3rKeGr+mPnL4d6ynhq/pkXo7yzV7XqvJmTxMaX4R+HkE/GUwMZ7NXbPL92fPzl8O9ZTw1f0xfjvHMWvVeTMniYx85fDvWU8NX9MfOXw71lPDV/TF6O8ava9V5MyeJjHzl8O9ZTw1f0zlfhJ4eeVypx/lq/p9h+6SmngjidnOzV6aaXEyaJjfzi2HrC+Ct+iPnFsPWF8Fb9E7uvcUc7DeiR0vu0FrWpFgHqW9RkXvYKBqx7siWPDbtHTsMG0fRtj91lA1L7xmYZ0t6UWF1bmmlwoqr26Z01hvggqTp5FSR9sncH6Z8Ot6KUFuFIRcE6K3aJ3ZvN7ySftmqShq6Sreq8MsfXE3SttH1WKU/ivPDLHu/NTMImN/OLYesL4K36I+cWw9YXwVv0TLde4w87DejJImNH4RrDmbhdt/Mq/onz85fDvWU8NX9M5fw7S2zi7X5FXsxMniYx85fDvWU8NX9MfOXw71lPDV/TOb0d5bq9r1XkzJ4mMfOXw71lPDV/THzl8O9ZTw1f0xejvGr2vVeTMniU3B+l9pdOaVtWWo6oXKgODpBVS3aA72X75cyU67CuUXF0kqCa+9Iuhd693culrXZXu67qwUkMrVnZWB9BBBmwUTi0s1aKjNeh6baaJJygk6qmPpGtvyFv/AFS48Bj5C3/qlx4DNkolGqQ3s9P3g0nqxyfia6UehF8KdQfFa+Tpx2Dvg7zo+Qt/6pceAzZKJC0OC6WQuX9I6scn4mtvyFv/AFS48Bj5C3/qlx4DNkok6pDeyfeDSerHJ+Jrb8hb/wBUuPAZ32fQq+Utm0uBkLjsHuLZ/qJsXEusbJWU78TByhyja6fYOwtUknTZtwx6Wzweh0XvAjKbWvuy/wDCycb6sHGR3STW6I1hjTa1id8krW0gjzQe/BG/fvjee3xLpylJ1Tp2Hzy5PskqY/x4HiNx0PrAOEta5OGCkpUP/EXcH04zj2c8mF6MXIHatarDqVCqKRBDaFDZOnn52++5B7p7Fxi+6mhUrABjTQvg7Zx3Zkmk+pQ3LIB+8ZkXJXKttqvh6zLHybC7fxps6Oj/AE8RqdE6+lgLa4JZVCnqSMFKanf0Fm1A4zK/5IXnqtx4DNgYllnaSgt/aVS5NspbzXut0PvSrAWtxkqQOwfQZB+Qt/6pceAzZKJTpEefpe6Nx7HJVvLku/zON6lb3Cu6m81t+Qt/6pceAx8hb/1S48BmyUTNqkN7PZ94NJ6scn4mtvyFv/VLjwGPkLf+qXHgM2SiNUhvY94NJ6scn4nkfwS9Grm3vXqXFCrSQ2roGddIJNWiQvvwp+6euRE0QgoK6jyNK0mWk2jtZ0q9wiInZmEREAREQBERAEREAREQCp6Wf3K4/kt/STUrBKIduSUtR79guTIXSz+5XH8lv6SatINR0N5rUtLd2xTB3mh/or7n3I1P9vH7n3ROmlxqmfPzSbKjS+nPa805UkY+3bvxkT7Xi1IkjWuFAJbOF3LADP8A4k+7flK26tbR1VQ9NFQlsIaaqeRJIxgHsjtDBxnBwTPmrZWuMtVxppCmrF1U06bZRaa+MLvkns8zgzOZSyPG6O30iZbZRkAnBII37+y23Psn0GcpxmiQpFWmRUYKh1DtEkAAe/UuPTrX0iY6LO1BCrXBpqGrFE0ZqsOsJbK9nYVDhVUc157SzXg9N2Q0auFU06jgYdnCGmEGc9kZoDO2ThuW8AvInxSUhQCdRAALYA1HG5wNhPuAIiIAiIgCIiAIiIAiIgCIiAIiIAiIgFN0urKLSuhI1NQchcjUQAMkDmQMj75PtWV6WkMDherbS26nSMrkbq2/vlV0z4K1xbnqv21PLJjYsCNL0/8AyU/eBLDgXC/i9BKWdTAaqjcy7tu7E9+/4YmuVzV1R41eGRulzeqxpL4rzwyx7Nn5ruItLotTUbM+5YnaiNWqmKe4FPBGADjGCdyDPql0YpKwftFgUbJ05LIyENkLkbIq4GFwNgJbxMhhKb5LUsadVXSUSmy5XDBERUJ7OcjQp2I355G0m2HDhSNQ5z1tQv39kfwjJ5Z1N6Mu3pkyIAiIgCIiAIiIAiIgCIiAIiIAiIgCIiAJF4nxFLejUuKmeroUnrPgZOlFLNgd5wDJUoen3+F33/QXP/oeAU9K3u+KqHrF7Dh9RQVoU2U3V2jbg1qi5FFCuOwhLdo5Ii5+OcKVqis/EeH01LOlRlF5aIu5ZKhwLhAurZiG2G5jh3F69WlbWVjhWp2tubm4ddSW4agjKiqT26hG+OQBHLO0bpFxmvQtrqzv8P11ncC2ukXQlU9RUPUuvJKmBt3H3yKqlanVyd67deyv99uzHYZvw++StSp16ZzTrU0qoSCCVdQynB3GxG0kSk6Ef4bZf9Dbf+hJdyTkREQBERAEREAREQBERAEREAREQBERAEREASPxGwSvSqW9Uaqdam1JwCRlXUqwyNxsTJEQDz624lX4KwoXhe54YSFo3uC1WzywVKN1jmgyAKg9GMcgPriNxX4xVq2dAtbcNo1TQurjda12yErVtaH8NP8AdZ+/kMjOZnww/wCDXX+ml/uKU7fg1/YXP/db7/ctAMos7RKVNKNMBadJFpoozhVVQqrv6AAJ3REAREQBERAEREAREQBERAEREAREQBERAEREAREQDDPhh/wa6/00v9xSnb8Gv7C5/wC633+5aWfTTo6b6yrWauKRrBAHKlwumoj+aCM+bjn3z76McBNpTq0y4frbu4ucgadIrVWcJz3wDzgFxERAEREAREQBERAEREAREQBERAEREAREQBERAEREAqelZxZVyNvoW/pLG2PYX/SP6CV3Sz+5XH8lv6SZ14Sh1hyQlLWQOZ0pnH4S9/ortfcjS/28fufdElRKmr0lpA47W1Qo5Ksq09K1SzkkYKjqagyMjKz7PSKjp1KXqeaCERmK6n6sBhjY5zsfQZQZiziV9XjSLXFtglyqt51JcBi37rOGbzSdlM7bjilNG0M2GwDgKzZznCjA3Y4OF5nGwgEuJEs+JpVZlQ50hWJ7iHUOpHfuD6JLgCIiAIiIAiIgCIiAIiIAiIgCIiAIiIBSdL7lRa1qZYB3t6hVe9goGoj3ZEn2lRKtIoCrgDqagB5HSAyHHI4P4yv6X8DN1blU/ap2qZzjJwQyZ9DKSPuk/g3DBb0EojfQvab+Jjuz/aSTNcub1dUfxVeGWPribpc1qsaP4rzwyx7Nn5qDwajvlAc5znJB1dbqyCcHPXVfH7p8+RKWMYbljIeqCcNqBLaskhiSCTkZOMSfEyGEjeT11mr2wzbnFSqFPZC5KBtPIDunzX4VTcliGy2CdL1EBK4w+FYAMNK9rnsBJcQCNa8Op0yTTULqCg4zyUEKPZjMkxEAREQBERAEREAREQBERAEREAREQBKDpZ0p+KCnTpUXubq6c07agnZ6xlGpi7nZFC7knuHvxfzCen9yLe64df1Vf4ta3FcXFVVLiiK1uaSO4G4XURk933ZA67fpTfWTovF6dJ6Nwyql1aK5S2qOQBQrIckLqbStTvwM89s6mCfCHxVLilbWFt/aK97WoXFIUyrKKNKtTqvcu2cLTwuAe8nbODjO4AiIgCIiAIiIAiIgCIiAIiIAiIgCIiAIiIAiReJcTp29M1qzBEXmTvn0AAbkn0CUFGveXo1J/YLZj2WI1XVReRIB7NLPcdzynEppOm1kN0LziPGaNuM16tOkO7WwBPuHM/ZKh+mlCoCtKldXKEYY07eo6HOxU6gM94+wyXwzojbUG6xaeuqedaqTVqE951Ny592Jczmlo9y/kjE8I+By4qU7viXxe060rVSmoZ6dH4snW3B6rLZIBwNlyMoM909W8sX3qCf/AK6f6JjHwVdE7mzuuJVbml1aXVdXonUjawKtyScKSRs6nfHnT0iS4tv5n/HgTTiY95eu1/acPqYG5NKvQqbewHSSfZOD02pr+2oXtAd7VLeoVGOfaTI29PLaZFOmrdopCs6KzeaCygt7gefIyLsl/wBZ+kRR7zp4fxejXUNRqU6gIz2WBI945j7ZMlRe9E7Wq3WNRVamdXW080agP8WtCDn3yuqi8sl1KTxCgp3VgRdIv+VhtVx7QDF6UfmWXh/oq1tMoiROGcUp3FMVaLBlOx9Kkc0Yc1Yd4MlyxNNVR0IiJIEREAREQBERAEREAREQDGLWj8cvalWoQ1vY1Opo0yNjWCg1K59JXOkejfkeeTzHejP0de8tm2YXTXS/5qdftBh6cMHX7JkUqstlenpOY7CDxrigt6D1yrPp0hUXm7OwREHoyzAZlY9TiK0+txZu47RtwKqnHegrF8avbpxLbivDVuKLUHLBXA7SnDKQQyup9IYAj3Spbhl+ydUbuiBjBrLQIrEekfSaA3tA2nTlKLwVcOH9m2zs7K0s0pSSaljWuzCmz816dlC24VxFbijTrpkLVQOAdiM81PtB2+ydXGuNJbU9b5LN2adNQWeq+NqaKNyT+EkcPsFo0ko0xhKahFzucDvJ7zKDjSvQvad71NS4pmgbfTSU1KlBtRfrFTlhhhScg7D7eZScY8TNbON53NlcOzoFDo9WuVFW+r1l1gN8WosaNOmCM9U5XtOwzgkkSVT6DWIBAtqRyMZYFj9jMSR9kxhOlt41WrUo07ioFrmmts1t2FUKmA1UHVTq7kkHI3HKegh+zqwQcZwcZG3I4lVlzc+ivaUxuswXhvE2s7qsKlO8o2I7KK6VbldereqrgEohH7uTz9MzezvUqoKlJlqIwyGUgg/dPP8Ag/Ti6qn4uvU1ri5QVaLDCLa51a0qj97SoDADJOd5m/A+DrbUVoqSxBLO586o7HL1D7SYsJV+XZ6wEHuKjilD4pdJeUzpo3NVaF3T7mZzppXAHc2ohT6QRMmmN9M2FRaNkN3urhMj0U6bCrVf2DCgZ23aZJLYYSklsOltYiIlp0IiIAiIgCIiAIiIAiIgFPx3gjVSlag4o3VE/R1CMhlPnUagHnIfwO4kbh3S5dQt7xDaXHLD/sqpxu1KpyI9hOffMhnReWSVUNOqi1EbmrgMD9hlbg61j5HLXSjvzExr5HGkS1jcVrbvFIkVqHu6t+XLuPun2LjiSbNSs6/oZKlSh9hVlb+vdIvtfMv79ZCu9GRRMeHSK5GzcPuM9+mpbsv2NrGfuj5VVPNNjfa/QFpFc930gqY+3uk87H0mLyO3iHR5+ta4tKxt6tQAVAUWrSraRhWZDuGxgageQE6TS4mNtdgwP7xSupX3KGIb7xOflFcnYcPuc92qpbKPtOs4HtxODdcRfZaNpbjnqqVHrkf5dKAb/biVu70V/FTnDifPCejFRa63Fd6GaXWGnSt6IoIGqAB6jHJLMQO+d/FOlKo/xe2Q3Vzy6umezSyfOrVOVMfjOlOij1O1eXVxWJ86lTb4vQ/0aU7RHvbeXlnY06KinRRKaD91FCj34HfJjGVKLDvJSfQVvBOCMjtc3LCrdVQAzAdiivMUKWdwgPfzPMy5iJbGKiqI6SoIiJ0SIiIAiIgCIiAIiIAiIgCIiAIiIAiIgCIiAIiIAiIgCIiAIiI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14" name="AutoShape 6" descr="data:image/jpeg;base64,/9j/4AAQSkZJRgABAQAAAQABAAD/2wCEAAkGBhQSERUPEBQREREQEBUQEhITFhIRFBAZFhIVFBQQFRUXHCkeFxkmGhYVIC8gJScpLCwvFSAyNzwqNSYrOCkBCQoKDgwOGg8PGi4kHyUsNTUqNSs0NDUsNTUvNDA1LC0sLy8yLDI0KiwtLC8qLCosLSwsKiwtLSwpKiwqLSwvLP/AABEIAQYAwAMBIgACEQEDEQH/xAAcAAEAAgIDAQAAAAAAAAAAAAAABAUGCAEDBwL/xABHEAACAQMCAgUGCwUGBgMAAAABAgADBBESIQUxBhMiQZIVMlFUYXEHFBYXI1OBkaHR0jNCUnOxJDQ1YnK0Q0R0dYKzY2SU/8QAGgEBAAMBAQEAAAAAAAAAAAAAAAEDBAIFBv/EADYRAAIBAQQFCQcFAQAAAAAAAAABAhEDEiGRBBQxUWEFE0FScbHR4fAVFiIyU3KBMzShwfFC/9oADAMBAAIRAxEAPwD3GRvjy9b1ByHNM1B5uGAYK2MHOxZeYHPbODiTIlxwuk7B3QMw23yQQM4Ujky5OcHbIB5gEAVtPpZT2LA6SxGUIqlMK7HrFTJQ4Q7e/wBBkp+kVAFxrJNLzwqVGKjtZbAGdPZbf2e0STU4dTZBTK5Vc6RltsoyHfOfNdh9sg3PRmk2QvWJq2bSz7qdRNMZPZU622XA392AJVPjVJlZlfUEYKcAkksdK4GMtk7DHOdK9Jrc8nLEgEKEqFjkKcaQuc4ZcjG2oZxO1+DpoammU1sGyMkqQQy6c+aARsBjHdifFtwGigACk6VUZJYk6VChjvjOAMnvwM8oBxV6SUFGS5xvuEqNkBWZmGF3UBGyeQ0454nbb8bou4pq/bOeyQykFc5U5GzDS23PbM+fIVDBGjYgjGX2DKysBvsCHbOOZYnnvO2jwymr9Yq4YliTlsEsxZmxnGcsd+eDjlAJcTjMZgHMTjMZgHMTjMZgHMTjMZgHMTjMZgHMTjMZgHMTjMZgHMRmIAmsnSip/brrf/nbjv8A/sVJs3Ku06isSRSXOBUyyJl1ctpqZGeeltjg7bgSq1s+cVK0PQ0DTVok3JxvVVPWDNZes9v4iOt9v4ibSeS6P1VLwJ+UeS6P1VLwJ+Uz6q+sev7fj9FZ+RrHQq/R1N/4O8fxSP1nt/ETaXyZS+qpeBPynHkuj9VS8CflIWiNV+IhcvR+is/I1a6z2/iJz1nt/ETaTyXR+qpeBPyjyXR+qpeBPyk6q+sT7fj9FZ+Rq31nt/ETOvgyp03FfrBTbBpY1hGxkVc4z7hPavJdH6ql4E/KPJVH6ql4E/KQ9EdPmM+kcsxtoXeaS/Pkee3luoqDq6VuUAUnKU9yWfUOXoCjPdqBORmR6FYMcG2ojB7X0YBxoLA7jAycDGc755T0ryVR+qpeBPyjyVR+qpeBPyl8bFKNGk8/E8x6Tjs9ZHmy1QVLfFaOrVgKaajI37fLkSAMcxnJ2nHWZO1tRA1Y3pruMrls4wMAtz56NuczzjlvTo29WslGgWp0y4DU1IyPTiS6PDaJUN1NHdQfMTvGfRLNXio3qKlePDidO2dxTphWmX44nnqkGnq+LUA3aJQqmdlBAG3Mkke3Ge+dNO5Qtp+L2+V84aASoxsSNPfz0jfbHOel+SqP1VLwJ+UeSqP1VLwJ+U4VjDGq7/E41nh6yPOXRGo1S9GhT+hqFcKmRgOBnI2Owb2ZnkAqe38RNpfJVH6ql4E/KPJdH6ql4E/KVS0arqnT12m7ROVFo9a2da8fI1a6z2/iJz1nt/ETaTyXR+qpeBPyjyXR+qpeBPynOqvrG72/H6Kz8jVvrPb+IjrPb+Im0nkuj9VS8CflIHE3t6JRTSolqtREVSKa7NURGfcbgaxy5kge5qr6w9vx+is/I8q+BN839QZ/5N+//wCahPbpj1pxuiqmr1dOjpqLTcjSCgZdYVsKCHGwKdzbbyz4bxUVdQ0sjKzjDY7QWo1PUMe1Tt/UYJ02cLkaVPD0zSVpNq7RRpXo9UJ0jWnD0p50A7gDck4C50oM8lGTge0yTEsMgiIgCIiAIiIAiIgCIiAVPSz+5XH8lv6SWLxKdJGqOlMFVALsqAnTnGSeeAfukTpZ/crj+S39J2Vrd2Wi9PQWpkNhyygg0WTmAf4h3d00P9Ffc+5Gp/t4/c+6JPFdTyZTvp5jnjOn343xOUcEZBBB3BG4P2zH6fRd0H0dUKTUq1CQuO09OoiOozsV6zHf2VUfuid46PEUloLVIWnVd0bAVlDUqgUYQKvZqPqG2OwveJnMpdxKCjwCoBguD2SBkn6LdiVTSFGGBAOwxp7zyL0bbzi4DZJXBcimOwURd+SkNjbvB5wC9WoDjBByNQwQcj0j0icswG52HtmO23Rhwi02ddKrp0KamjZFXVue8rqI9vfuT8XXRiq9TWainGcEls5NJqa1BgZDLqONznJxpzgAZNOurQVsBgGwQwyM4KkMD7wQD9kpm6PuXLGp3ll3fzteoVTv52Oz7lHuF7AIy8OpgaQi41asYyM4x/TbHcNuU5teH06WerQLqOTjv3JP4kn3knmTJEQBETHLn4Q7Cm7U3uEV6btTcaah0srFWXZe4giQ2ltOowlPCKr2GRxMY+cvh3rKeGr+mPnL4d6ynhq/pkXo7yzV7XqvJmTxMaX4R+HkE/GUwMZ7NXbPL92fPzl8O9ZTw1f0xfjvHMWvVeTMniYx85fDvWU8NX9MfOXw71lPDV/TF6O8ava9V5MyeJjHzl8O9ZTw1f0zlfhJ4eeVypx/lq/p9h+6SmngjidnOzV6aaXEyaJjfzi2HrC+Ct+iPnFsPWF8Fb9E7uvcUc7DeiR0vu0FrWpFgHqW9RkXvYKBqx7siWPDbtHTsMG0fRtj91lA1L7xmYZ0t6UWF1bmmlwoqr26Z01hvggqTp5FSR9sncH6Z8Ot6KUFuFIRcE6K3aJ3ZvN7ySftmqShq6Sreq8MsfXE3SttH1WKU/ivPDLHu/NTMImN/OLYesL4K36I+cWw9YXwVv0TLde4w87DejJImNH4RrDmbhdt/Mq/onz85fDvWU8NX9M5fw7S2zi7X5FXsxMniYx85fDvWU8NX9MfOXw71lPDV/TOb0d5bq9r1XkzJ4mMfOXw71lPDV/THzl8O9ZTw1f0xejvGr2vVeTMniU3B+l9pdOaVtWWo6oXKgODpBVS3aA72X75cyU67CuUXF0kqCa+9Iuhd693culrXZXu67qwUkMrVnZWB9BBBmwUTi0s1aKjNeh6baaJJygk6qmPpGtvyFv/AFS48Bj5C3/qlx4DNkolGqQ3s9P3g0nqxyfia6UehF8KdQfFa+Tpx2Dvg7zo+Qt/6pceAzZKJC0OC6WQuX9I6scn4mtvyFv/AFS48Bj5C3/qlx4DNkok6pDeyfeDSerHJ+Jrb8hb/wBUuPAZ32fQq+Utm0uBkLjsHuLZ/qJsXEusbJWU78TByhyja6fYOwtUknTZtwx6Wzweh0XvAjKbWvuy/wDCycb6sHGR3STW6I1hjTa1id8krW0gjzQe/BG/fvjee3xLpylJ1Tp2Hzy5PskqY/x4HiNx0PrAOEta5OGCkpUP/EXcH04zj2c8mF6MXIHatarDqVCqKRBDaFDZOnn52++5B7p7Fxi+6mhUrABjTQvg7Zx3Zkmk+pQ3LIB+8ZkXJXKttqvh6zLHybC7fxps6Oj/AE8RqdE6+lgLa4JZVCnqSMFKanf0Fm1A4zK/5IXnqtx4DNgYllnaSgt/aVS5NspbzXut0PvSrAWtxkqQOwfQZB+Qt/6pceAzZKJTpEefpe6Nx7HJVvLku/zON6lb3Cu6m81t+Qt/6pceAx8hb/1S48BmyUTNqkN7PZ94NJ6scn4mtvyFv/VLjwGPkLf+qXHgM2SiNUhvY94NJ6scn4nkfwS9Grm3vXqXFCrSQ2roGddIJNWiQvvwp+6euRE0QgoK6jyNK0mWk2jtZ0q9wiInZmEREAREQBERAEREAREQCp6Wf3K4/kt/STUrBKIduSUtR79guTIXSz+5XH8lv6SatINR0N5rUtLd2xTB3mh/or7n3I1P9vH7n3ROmlxqmfPzSbKjS+nPa805UkY+3bvxkT7Xi1IkjWuFAJbOF3LADP8A4k+7flK26tbR1VQ9NFQlsIaaqeRJIxgHsjtDBxnBwTPmrZWuMtVxppCmrF1U06bZRaa+MLvkns8zgzOZSyPG6O30iZbZRkAnBII37+y23Psn0GcpxmiQpFWmRUYKh1DtEkAAe/UuPTrX0iY6LO1BCrXBpqGrFE0ZqsOsJbK9nYVDhVUc157SzXg9N2Q0auFU06jgYdnCGmEGc9kZoDO2ThuW8AvInxSUhQCdRAALYA1HG5wNhPuAIiIAiIgCIiAIiIAiIgCIiAIiIAiIgFN0urKLSuhI1NQchcjUQAMkDmQMj75PtWV6WkMDherbS26nSMrkbq2/vlV0z4K1xbnqv21PLJjYsCNL0/8AyU/eBLDgXC/i9BKWdTAaqjcy7tu7E9+/4YmuVzV1R41eGRulzeqxpL4rzwyx7Nn5ruItLotTUbM+5YnaiNWqmKe4FPBGADjGCdyDPql0YpKwftFgUbJ05LIyENkLkbIq4GFwNgJbxMhhKb5LUsadVXSUSmy5XDBERUJ7OcjQp2I355G0m2HDhSNQ5z1tQv39kfwjJ5Z1N6Mu3pkyIAiIgCIiAIiIAiIgCIiAIiIAiIgCIiAJF4nxFLejUuKmeroUnrPgZOlFLNgd5wDJUoen3+F33/QXP/oeAU9K3u+KqHrF7Dh9RQVoU2U3V2jbg1qi5FFCuOwhLdo5Ii5+OcKVqis/EeH01LOlRlF5aIu5ZKhwLhAurZiG2G5jh3F69WlbWVjhWp2tubm4ddSW4agjKiqT26hG+OQBHLO0bpFxmvQtrqzv8P11ncC2ukXQlU9RUPUuvJKmBt3H3yKqlanVyd67deyv99uzHYZvw++StSp16ZzTrU0qoSCCVdQynB3GxG0kSk6Ef4bZf9Dbf+hJdyTkREQBERAEREAREQBERAEREAREQBERAEREASPxGwSvSqW9Uaqdam1JwCRlXUqwyNxsTJEQDz624lX4KwoXhe54YSFo3uC1WzywVKN1jmgyAKg9GMcgPriNxX4xVq2dAtbcNo1TQurjda12yErVtaH8NP8AdZ+/kMjOZnww/wCDXX+ml/uKU7fg1/YXP/db7/ctAMos7RKVNKNMBadJFpoozhVVQqrv6AAJ3REAREQBERAEREAREQBERAEREAREQBERAEREAREQDDPhh/wa6/00v9xSnb8Gv7C5/wC633+5aWfTTo6b6yrWauKRrBAHKlwumoj+aCM+bjn3z76McBNpTq0y4frbu4ucgadIrVWcJz3wDzgFxERAEREAREQBERAEREAREQBERAEREAREQBERAEREAqelZxZVyNvoW/pLG2PYX/SP6CV3Sz+5XH8lv6SZ14Sh1hyQlLWQOZ0pnH4S9/ortfcjS/28fufdElRKmr0lpA47W1Qo5Ksq09K1SzkkYKjqagyMjKz7PSKjp1KXqeaCERmK6n6sBhjY5zsfQZQZiziV9XjSLXFtglyqt51JcBi37rOGbzSdlM7bjilNG0M2GwDgKzZznCjA3Y4OF5nGwgEuJEs+JpVZlQ50hWJ7iHUOpHfuD6JLgCIiAIiIAiIgCIiAIiIAiIgCIiAIiIBSdL7lRa1qZYB3t6hVe9goGoj3ZEn2lRKtIoCrgDqagB5HSAyHHI4P4yv6X8DN1blU/ap2qZzjJwQyZ9DKSPuk/g3DBb0EojfQvab+Jjuz/aSTNcub1dUfxVeGWPribpc1qsaP4rzwyx7Nn5qDwajvlAc5znJB1dbqyCcHPXVfH7p8+RKWMYbljIeqCcNqBLaskhiSCTkZOMSfEyGEjeT11mr2wzbnFSqFPZC5KBtPIDunzX4VTcliGy2CdL1EBK4w+FYAMNK9rnsBJcQCNa8Op0yTTULqCg4zyUEKPZjMkxEAREQBERAEREAREQBERAEREAREQBKDpZ0p+KCnTpUXubq6c07agnZ6xlGpi7nZFC7knuHvxfzCen9yLe64df1Vf4ta3FcXFVVLiiK1uaSO4G4XURk933ZA67fpTfWTovF6dJ6Nwyql1aK5S2qOQBQrIckLqbStTvwM89s6mCfCHxVLilbWFt/aK97WoXFIUyrKKNKtTqvcu2cLTwuAe8nbODjO4AiIgCIiAIiIAiIgCIiAIiIAiIgCIiAIiIAiReJcTp29M1qzBEXmTvn0AAbkn0CUFGveXo1J/YLZj2WI1XVReRIB7NLPcdzynEppOm1kN0LziPGaNuM16tOkO7WwBPuHM/ZKh+mlCoCtKldXKEYY07eo6HOxU6gM94+wyXwzojbUG6xaeuqedaqTVqE951Ny592Jczmlo9y/kjE8I+By4qU7viXxe060rVSmoZ6dH4snW3B6rLZIBwNlyMoM909W8sX3qCf/AK6f6JjHwVdE7mzuuJVbml1aXVdXonUjawKtyScKSRs6nfHnT0iS4tv5n/HgTTiY95eu1/acPqYG5NKvQqbewHSSfZOD02pr+2oXtAd7VLeoVGOfaTI29PLaZFOmrdopCs6KzeaCygt7gefIyLsl/wBZ+kRR7zp4fxejXUNRqU6gIz2WBI945j7ZMlRe9E7Wq3WNRVamdXW080agP8WtCDn3yuqi8sl1KTxCgp3VgRdIv+VhtVx7QDF6UfmWXh/oq1tMoiROGcUp3FMVaLBlOx9Kkc0Yc1Yd4MlyxNNVR0IiJIEREAREQBERAEREAREQDGLWj8cvalWoQ1vY1Opo0yNjWCg1K59JXOkejfkeeTzHejP0de8tm2YXTXS/5qdftBh6cMHX7JkUqstlenpOY7CDxrigt6D1yrPp0hUXm7OwREHoyzAZlY9TiK0+txZu47RtwKqnHegrF8avbpxLbivDVuKLUHLBXA7SnDKQQyup9IYAj3Spbhl+ydUbuiBjBrLQIrEekfSaA3tA2nTlKLwVcOH9m2zs7K0s0pSSaljWuzCmz816dlC24VxFbijTrpkLVQOAdiM81PtB2+ydXGuNJbU9b5LN2adNQWeq+NqaKNyT+EkcPsFo0ko0xhKahFzucDvJ7zKDjSvQvad71NS4pmgbfTSU1KlBtRfrFTlhhhScg7D7eZScY8TNbON53NlcOzoFDo9WuVFW+r1l1gN8WosaNOmCM9U5XtOwzgkkSVT6DWIBAtqRyMZYFj9jMSR9kxhOlt41WrUo07ioFrmmts1t2FUKmA1UHVTq7kkHI3HKegh+zqwQcZwcZG3I4lVlzc+ivaUxuswXhvE2s7qsKlO8o2I7KK6VbldereqrgEohH7uTz9MzezvUqoKlJlqIwyGUgg/dPP8Ag/Ti6qn4uvU1ri5QVaLDCLa51a0qj97SoDADJOd5m/A+DrbUVoqSxBLO586o7HL1D7SYsJV+XZ6wEHuKjilD4pdJeUzpo3NVaF3T7mZzppXAHc2ohT6QRMmmN9M2FRaNkN3urhMj0U6bCrVf2DCgZ23aZJLYYSklsOltYiIlp0IiIAiIgCIiAIiIAiIgFPx3gjVSlag4o3VE/R1CMhlPnUagHnIfwO4kbh3S5dQt7xDaXHLD/sqpxu1KpyI9hOffMhnReWSVUNOqi1EbmrgMD9hlbg61j5HLXSjvzExr5HGkS1jcVrbvFIkVqHu6t+XLuPun2LjiSbNSs6/oZKlSh9hVlb+vdIvtfMv79ZCu9GRRMeHSK5GzcPuM9+mpbsv2NrGfuj5VVPNNjfa/QFpFc930gqY+3uk87H0mLyO3iHR5+ta4tKxt6tQAVAUWrSraRhWZDuGxgageQE6TS4mNtdgwP7xSupX3KGIb7xOflFcnYcPuc92qpbKPtOs4HtxODdcRfZaNpbjnqqVHrkf5dKAb/biVu70V/FTnDifPCejFRa63Fd6GaXWGnSt6IoIGqAB6jHJLMQO+d/FOlKo/xe2Q3Vzy6umezSyfOrVOVMfjOlOij1O1eXVxWJ86lTb4vQ/0aU7RHvbeXlnY06KinRRKaD91FCj34HfJjGVKLDvJSfQVvBOCMjtc3LCrdVQAzAdiivMUKWdwgPfzPMy5iJbGKiqI6SoIiJ0SIiIAiIgCIiAIiIAiIgCIiAIiIAiIgCIiAIiIAiIgCIiAIiI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4216" name="Picture 8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0075" y="1095374"/>
            <a:ext cx="4276725" cy="5838826"/>
          </a:xfrm>
          <a:prstGeom prst="rect">
            <a:avLst/>
          </a:prstGeom>
          <a:noFill/>
        </p:spPr>
      </p:pic>
      <p:pic>
        <p:nvPicPr>
          <p:cNvPr id="94218" name="Picture 10" descr="http://bioinfosu.okstate.edu/UM/NAPSWeb/Lec.htmlfolder/lambdagen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75" y="1912201"/>
            <a:ext cx="3578225" cy="4183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ZA" sz="5400" b="1" dirty="0">
                <a:latin typeface="Arial" pitchFamily="34" charset="0"/>
              </a:rPr>
              <a:t>CLONING VECTORS</a:t>
            </a:r>
            <a:endParaRPr lang="en-GB" sz="5400" b="1" dirty="0">
              <a:latin typeface="Arial" pitchFamily="34" charset="0"/>
            </a:endParaRP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5500" y="1371601"/>
            <a:ext cx="8318500" cy="548640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</a:pPr>
            <a:r>
              <a:rPr lang="en-ZA" altLang="en-US" sz="2100" dirty="0" smtClean="0">
                <a:latin typeface="Arial Unicode MS" pitchFamily="34" charset="-128"/>
              </a:rPr>
              <a:t>Cloning vectors are DNA molecules that are used to "transport" cloned sequences between biological hosts and the test tube.</a:t>
            </a:r>
          </a:p>
          <a:p>
            <a:pPr>
              <a:lnSpc>
                <a:spcPct val="80000"/>
              </a:lnSpc>
            </a:pPr>
            <a:endParaRPr lang="en-US" altLang="en-US" sz="2100" dirty="0" smtClean="0">
              <a:latin typeface="Arial Unicode MS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2100" dirty="0" smtClean="0">
              <a:latin typeface="Arial Unicode MS" pitchFamily="34" charset="-128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ZA" sz="2000" b="1" dirty="0" smtClean="0">
                <a:latin typeface="Arial" pitchFamily="34" charset="0"/>
              </a:rPr>
              <a:t>     </a:t>
            </a:r>
            <a:endParaRPr lang="en-ZA" sz="2000" b="1" dirty="0">
              <a:latin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ZA" sz="2000" b="1" dirty="0">
                <a:latin typeface="Arial" pitchFamily="34" charset="0"/>
              </a:rPr>
              <a:t>     </a:t>
            </a:r>
            <a:r>
              <a:rPr lang="en-ZA" sz="2000" b="1" dirty="0">
                <a:solidFill>
                  <a:schemeClr val="tx2"/>
                </a:solidFill>
                <a:latin typeface="Arial" pitchFamily="34" charset="0"/>
              </a:rPr>
              <a:t>Cloning vectors share four common properties</a:t>
            </a:r>
            <a:r>
              <a:rPr lang="en-ZA" sz="2000" b="1" dirty="0">
                <a:latin typeface="Arial" pitchFamily="34" charset="0"/>
              </a:rPr>
              <a:t>:</a:t>
            </a:r>
            <a:br>
              <a:rPr lang="en-ZA" sz="2000" b="1" dirty="0">
                <a:latin typeface="Arial" pitchFamily="34" charset="0"/>
              </a:rPr>
            </a:br>
            <a:endParaRPr lang="en-ZA" sz="2000" b="1" dirty="0">
              <a:latin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ZA" sz="2000" b="1" dirty="0">
                <a:latin typeface="Arial" pitchFamily="34" charset="0"/>
              </a:rPr>
              <a:t>     1. Ability to </a:t>
            </a:r>
            <a:r>
              <a:rPr lang="en-ZA" sz="2000" b="1" dirty="0" smtClean="0">
                <a:latin typeface="Arial" pitchFamily="34" charset="0"/>
              </a:rPr>
              <a:t>replicate.</a:t>
            </a:r>
            <a:r>
              <a:rPr lang="en-ZA" sz="2000" b="1" dirty="0">
                <a:latin typeface="Arial" pitchFamily="34" charset="0"/>
              </a:rPr>
              <a:t/>
            </a:r>
            <a:br>
              <a:rPr lang="en-ZA" sz="2000" b="1" dirty="0">
                <a:latin typeface="Arial" pitchFamily="34" charset="0"/>
              </a:rPr>
            </a:br>
            <a:r>
              <a:rPr lang="en-ZA" sz="2000" b="1" dirty="0">
                <a:latin typeface="Arial" pitchFamily="34" charset="0"/>
              </a:rPr>
              <a:t/>
            </a:r>
            <a:br>
              <a:rPr lang="en-ZA" sz="2000" b="1" dirty="0">
                <a:latin typeface="Arial" pitchFamily="34" charset="0"/>
              </a:rPr>
            </a:br>
            <a:r>
              <a:rPr lang="en-ZA" sz="2000" b="1" dirty="0">
                <a:latin typeface="Arial" pitchFamily="34" charset="0"/>
              </a:rPr>
              <a:t>2. Contain a genetic marker </a:t>
            </a:r>
            <a:r>
              <a:rPr lang="en-ZA" sz="2000" b="1" dirty="0" smtClean="0">
                <a:latin typeface="Arial" pitchFamily="34" charset="0"/>
              </a:rPr>
              <a:t>for </a:t>
            </a:r>
            <a:r>
              <a:rPr lang="en-ZA" sz="2000" b="1" dirty="0">
                <a:latin typeface="Arial" pitchFamily="34" charset="0"/>
              </a:rPr>
              <a:t>selection.</a:t>
            </a:r>
            <a:br>
              <a:rPr lang="en-ZA" sz="2000" b="1" dirty="0">
                <a:latin typeface="Arial" pitchFamily="34" charset="0"/>
              </a:rPr>
            </a:br>
            <a:r>
              <a:rPr lang="en-ZA" sz="2000" b="1" dirty="0">
                <a:latin typeface="Arial" pitchFamily="34" charset="0"/>
              </a:rPr>
              <a:t/>
            </a:r>
            <a:br>
              <a:rPr lang="en-ZA" sz="2000" b="1" dirty="0">
                <a:latin typeface="Arial" pitchFamily="34" charset="0"/>
              </a:rPr>
            </a:br>
            <a:r>
              <a:rPr lang="en-ZA" sz="2000" b="1" dirty="0">
                <a:latin typeface="Arial" pitchFamily="34" charset="0"/>
              </a:rPr>
              <a:t>3. Unique restriction sites to facilitate cloning of insert DNA.</a:t>
            </a:r>
            <a:br>
              <a:rPr lang="en-ZA" sz="2000" b="1" dirty="0">
                <a:latin typeface="Arial" pitchFamily="34" charset="0"/>
              </a:rPr>
            </a:br>
            <a:r>
              <a:rPr lang="en-ZA" sz="2000" b="1" dirty="0">
                <a:latin typeface="Arial" pitchFamily="34" charset="0"/>
              </a:rPr>
              <a:t/>
            </a:r>
            <a:br>
              <a:rPr lang="en-ZA" sz="2000" b="1" dirty="0">
                <a:latin typeface="Arial" pitchFamily="34" charset="0"/>
              </a:rPr>
            </a:br>
            <a:r>
              <a:rPr lang="en-ZA" sz="2000" b="1" dirty="0">
                <a:latin typeface="Arial" pitchFamily="34" charset="0"/>
              </a:rPr>
              <a:t>4. Minimum amount of nonessential DNA to optimize cloning.</a:t>
            </a:r>
            <a:br>
              <a:rPr lang="en-ZA" sz="2000" b="1" dirty="0">
                <a:latin typeface="Arial" pitchFamily="34" charset="0"/>
              </a:rPr>
            </a:br>
            <a:endParaRPr lang="en-GB" sz="2000" b="1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7" name="Rectangle 7"/>
          <p:cNvSpPr>
            <a:spLocks noGrp="1" noChangeArrowheads="1"/>
          </p:cNvSpPr>
          <p:nvPr>
            <p:ph type="title"/>
          </p:nvPr>
        </p:nvSpPr>
        <p:spPr>
          <a:xfrm>
            <a:off x="914400" y="-228600"/>
            <a:ext cx="7793037" cy="1462087"/>
          </a:xfrm>
        </p:spPr>
        <p:txBody>
          <a:bodyPr/>
          <a:lstStyle/>
          <a:p>
            <a:r>
              <a:rPr lang="en-ZA" sz="5400" b="1" dirty="0">
                <a:latin typeface="Arial" pitchFamily="34" charset="0"/>
              </a:rPr>
              <a:t>COSMID VECTOR</a:t>
            </a:r>
            <a:endParaRPr lang="en-GB" sz="5400" b="1" dirty="0">
              <a:latin typeface="Arial" pitchFamily="34" charset="0"/>
            </a:endParaRPr>
          </a:p>
        </p:txBody>
      </p:sp>
      <p:sp>
        <p:nvSpPr>
          <p:cNvPr id="10240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4800600"/>
            <a:ext cx="8382000" cy="20574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The </a:t>
            </a:r>
            <a:r>
              <a:rPr lang="en-US" sz="2400" dirty="0" err="1" smtClean="0"/>
              <a:t>cosmid</a:t>
            </a:r>
            <a:r>
              <a:rPr lang="en-US" sz="2400" dirty="0" smtClean="0"/>
              <a:t> vector is a combination of the plasmid vector and the COS site which allows the target DNA to be inserted into the λ head. It has the following advantages:</a:t>
            </a:r>
          </a:p>
          <a:p>
            <a:pPr lvl="1"/>
            <a:r>
              <a:rPr lang="en-US" sz="2400" dirty="0" smtClean="0"/>
              <a:t>High transformation efficiency.</a:t>
            </a:r>
          </a:p>
          <a:p>
            <a:pPr lvl="1"/>
            <a:r>
              <a:rPr lang="en-US" sz="2400" dirty="0" smtClean="0"/>
              <a:t>The </a:t>
            </a:r>
            <a:r>
              <a:rPr lang="en-US" sz="2400" dirty="0" err="1" smtClean="0"/>
              <a:t>cosmid</a:t>
            </a:r>
            <a:r>
              <a:rPr lang="en-US" sz="2400" dirty="0" smtClean="0"/>
              <a:t> vector can carry up to 45 kb whereas plasmid and λ phage vectors are limited to 25 kb.</a:t>
            </a:r>
          </a:p>
          <a:p>
            <a:pPr>
              <a:lnSpc>
                <a:spcPct val="80000"/>
              </a:lnSpc>
            </a:pPr>
            <a:endParaRPr lang="en-ZA" sz="2400" dirty="0" smtClean="0"/>
          </a:p>
        </p:txBody>
      </p:sp>
      <p:pic>
        <p:nvPicPr>
          <p:cNvPr id="93186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990599"/>
            <a:ext cx="6134100" cy="3733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229600" cy="1143000"/>
          </a:xfrm>
        </p:spPr>
        <p:txBody>
          <a:bodyPr/>
          <a:lstStyle/>
          <a:p>
            <a:r>
              <a:rPr lang="en-ZA" sz="4000" b="1" dirty="0">
                <a:latin typeface="Arial" pitchFamily="34" charset="0"/>
              </a:rPr>
              <a:t>Yeast Artificial Chromosomes</a:t>
            </a:r>
            <a:r>
              <a:rPr lang="en-ZA" dirty="0"/>
              <a:t> </a:t>
            </a:r>
          </a:p>
        </p:txBody>
      </p:sp>
      <p:pic>
        <p:nvPicPr>
          <p:cNvPr id="90114" name="Picture 2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0317" y="1524000"/>
            <a:ext cx="3550283" cy="4572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838200" y="2286000"/>
            <a:ext cx="365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yeast artificial chromosome (YAC) vector is capable of carrying a large DNA fragment (up </a:t>
            </a:r>
            <a:r>
              <a:rPr lang="en-US" sz="2400" smtClean="0"/>
              <a:t>to 200 Kb</a:t>
            </a:r>
            <a:r>
              <a:rPr lang="en-US" sz="2400" dirty="0" smtClean="0"/>
              <a:t>), but its transformation efficiency is very low.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 txBox="1">
            <a:spLocks noChangeArrowheads="1"/>
          </p:cNvSpPr>
          <p:nvPr/>
        </p:nvSpPr>
        <p:spPr bwMode="auto">
          <a:xfrm>
            <a:off x="5219700" y="6170613"/>
            <a:ext cx="184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>
              <a:solidFill>
                <a:srgbClr val="DDDDDD"/>
              </a:solidFill>
            </a:endParaRPr>
          </a:p>
        </p:txBody>
      </p:sp>
      <p:pic>
        <p:nvPicPr>
          <p:cNvPr id="50179" name="Picture 5" descr="las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-304800"/>
            <a:ext cx="7772400" cy="1143000"/>
          </a:xfrm>
        </p:spPr>
        <p:txBody>
          <a:bodyPr/>
          <a:lstStyle/>
          <a:p>
            <a:r>
              <a:rPr lang="en-US" b="1" dirty="0" smtClean="0"/>
              <a:t>Types of vectors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4038600"/>
            <a:ext cx="4495800" cy="2133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Bacterial plasmid </a:t>
            </a:r>
          </a:p>
          <a:p>
            <a:r>
              <a:rPr lang="en-US" sz="2400" dirty="0" err="1" smtClean="0"/>
              <a:t>bacteriophage</a:t>
            </a:r>
            <a:endParaRPr lang="en-US" sz="2400" dirty="0" smtClean="0"/>
          </a:p>
          <a:p>
            <a:r>
              <a:rPr lang="en-US" sz="2400" dirty="0" err="1" smtClean="0"/>
              <a:t>Cosmids</a:t>
            </a:r>
            <a:endParaRPr lang="en-US" sz="2400" dirty="0" smtClean="0"/>
          </a:p>
          <a:p>
            <a:r>
              <a:rPr lang="en-US" sz="2400" dirty="0" smtClean="0"/>
              <a:t>yeast artificial chromosome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172200" y="3990707"/>
            <a:ext cx="1981200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/>
              <a:t>6-12 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25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35</a:t>
            </a:r>
          </a:p>
          <a:p>
            <a:pPr>
              <a:spcAft>
                <a:spcPts val="600"/>
              </a:spcAft>
            </a:pPr>
            <a:r>
              <a:rPr lang="en-US" sz="2400" dirty="0" smtClean="0"/>
              <a:t>200-1000</a:t>
            </a:r>
            <a:endParaRPr lang="en-US" sz="2400" dirty="0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4876656" y="3207603"/>
            <a:ext cx="34291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Maximum insert size </a:t>
            </a:r>
          </a:p>
          <a:p>
            <a:pPr algn="ctr"/>
            <a:r>
              <a:rPr lang="en-US" sz="2400" dirty="0">
                <a:solidFill>
                  <a:schemeClr val="accent2"/>
                </a:solidFill>
              </a:rPr>
              <a:t>(</a:t>
            </a:r>
            <a:r>
              <a:rPr lang="en-US" sz="2400" dirty="0" err="1">
                <a:solidFill>
                  <a:schemeClr val="accent2"/>
                </a:solidFill>
              </a:rPr>
              <a:t>kilobases</a:t>
            </a:r>
            <a:r>
              <a:rPr lang="en-US" sz="2400" dirty="0">
                <a:solidFill>
                  <a:schemeClr val="accent2"/>
                </a:solidFill>
              </a:rPr>
              <a:t> or kb [1000bp])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85800" y="1265237"/>
            <a:ext cx="868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Different types of cloning vectors are used for different types of cloning experiments.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vector is chosen according to the size and type of DNA to be cloned </a:t>
            </a: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4343400" cy="1752600"/>
          </a:xfrm>
        </p:spPr>
        <p:txBody>
          <a:bodyPr/>
          <a:lstStyle/>
          <a:p>
            <a:r>
              <a:rPr lang="en-US" b="1" dirty="0"/>
              <a:t>Bacterial plasmids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4114800" cy="39624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dirty="0"/>
              <a:t>Most bacterial DNA is on a single large chromosome, but some DNA is in a small circle called a </a:t>
            </a:r>
            <a:r>
              <a:rPr lang="en-US" b="1" u="sng" dirty="0"/>
              <a:t>plasmid</a:t>
            </a:r>
            <a:r>
              <a:rPr lang="en-US" dirty="0"/>
              <a:t>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dirty="0"/>
          </a:p>
        </p:txBody>
      </p:sp>
      <p:pic>
        <p:nvPicPr>
          <p:cNvPr id="3077" name="Picture 5" descr="ecoli lysed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099910"/>
            <a:ext cx="3886200" cy="5300889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5662" y="4737100"/>
            <a:ext cx="2039938" cy="1739900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4343400"/>
            <a:ext cx="1273336" cy="2322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Bacterial Plasmids in Nature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3733800" cy="48006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Occur naturally in </a:t>
            </a:r>
            <a:r>
              <a:rPr lang="en-US" sz="2400" dirty="0" smtClean="0"/>
              <a:t>bacteria and </a:t>
            </a:r>
            <a:r>
              <a:rPr lang="en-US" sz="2400" dirty="0"/>
              <a:t>usually carry genes that are useful but not essential to </a:t>
            </a:r>
            <a:r>
              <a:rPr lang="en-US" sz="2400" dirty="0" smtClean="0"/>
              <a:t>survival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There can be as many as several hundred copies of a single plasmid in each bacteria.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altLang="en-US" sz="2400" dirty="0" smtClean="0"/>
              <a:t>They can replicate independently of the host cell.  </a:t>
            </a:r>
          </a:p>
          <a:p>
            <a:pPr marL="0" indent="0">
              <a:buNone/>
            </a:pPr>
            <a:endParaRPr lang="en-US" sz="2400" dirty="0" smtClean="0"/>
          </a:p>
          <a:p>
            <a:pPr marL="609600" indent="-14288">
              <a:lnSpc>
                <a:spcPct val="90000"/>
              </a:lnSpc>
              <a:buNone/>
            </a:pPr>
            <a:endParaRPr lang="en-US" sz="2400" dirty="0"/>
          </a:p>
        </p:txBody>
      </p:sp>
      <p:pic>
        <p:nvPicPr>
          <p:cNvPr id="49156" name="Picture 4" descr="Plasmid p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371600"/>
            <a:ext cx="3958784" cy="31242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026" name="Picture 5"/>
          <p:cNvPicPr>
            <a:picLocks noChangeAspect="1" noChangeArrowheads="1"/>
          </p:cNvPicPr>
          <p:nvPr/>
        </p:nvPicPr>
        <p:blipFill>
          <a:blip r:embed="rId4">
            <a:lum bright="2000"/>
          </a:blip>
          <a:srcRect l="13953" t="21885" r="12791"/>
          <a:stretch>
            <a:fillRect/>
          </a:stretch>
        </p:blipFill>
        <p:spPr bwMode="auto">
          <a:xfrm>
            <a:off x="4572000" y="4572000"/>
            <a:ext cx="4495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228600"/>
            <a:ext cx="4845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Size and copy number</a:t>
            </a:r>
            <a:endParaRPr lang="en-US" sz="4000" b="1" dirty="0"/>
          </a:p>
        </p:txBody>
      </p:sp>
      <p:pic>
        <p:nvPicPr>
          <p:cNvPr id="614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1" y="1066800"/>
            <a:ext cx="7315199" cy="322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0755" y="4495800"/>
            <a:ext cx="4672445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143000" y="3919478"/>
            <a:ext cx="7543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en-US" sz="2000" dirty="0">
                <a:latin typeface="Arial" charset="0"/>
              </a:rPr>
              <a:t>Small size 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en-US" sz="2000" dirty="0">
                <a:latin typeface="Arial" charset="0"/>
              </a:rPr>
              <a:t>Origin of replication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en-US" sz="2000" dirty="0">
                <a:latin typeface="Arial" charset="0"/>
              </a:rPr>
              <a:t>Multiple cloning site (MCS)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en-US" sz="2000" dirty="0">
                <a:latin typeface="Arial" charset="0"/>
              </a:rPr>
              <a:t>Selectable marker genes</a:t>
            </a:r>
          </a:p>
          <a:p>
            <a:pPr eaLnBrk="1" hangingPunct="1">
              <a:lnSpc>
                <a:spcPct val="150000"/>
              </a:lnSpc>
              <a:buFontTx/>
              <a:buChar char="•"/>
            </a:pPr>
            <a:r>
              <a:rPr lang="en-US" sz="2000" dirty="0" smtClean="0">
                <a:latin typeface="Arial" charset="0"/>
              </a:rPr>
              <a:t>Expression </a:t>
            </a:r>
            <a:r>
              <a:rPr lang="en-US" sz="2000" dirty="0">
                <a:latin typeface="Arial" charset="0"/>
              </a:rPr>
              <a:t>vectors </a:t>
            </a:r>
            <a:r>
              <a:rPr lang="en-US" sz="2000" dirty="0" smtClean="0">
                <a:latin typeface="Arial" charset="0"/>
              </a:rPr>
              <a:t>have </a:t>
            </a:r>
            <a:r>
              <a:rPr lang="en-US" sz="2000" dirty="0">
                <a:latin typeface="Arial" charset="0"/>
              </a:rPr>
              <a:t>sequences that allow RNA polymerase to transcribe </a:t>
            </a:r>
            <a:r>
              <a:rPr lang="en-US" sz="2000" dirty="0" smtClean="0">
                <a:latin typeface="Arial" charset="0"/>
              </a:rPr>
              <a:t>genes</a:t>
            </a:r>
            <a:endParaRPr lang="en-US" sz="2000" dirty="0">
              <a:latin typeface="Arial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914400" y="3367087"/>
            <a:ext cx="6197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800" b="1" dirty="0">
                <a:latin typeface="Arial" charset="0"/>
              </a:rPr>
              <a:t>Features of many modern Plasmids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62000" y="1524000"/>
            <a:ext cx="8001000" cy="1295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Z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Plasmid vectors are used to clone DNA ranging in size from several base pairs to several thousands of base pairs (100bp -10kb</a:t>
            </a:r>
            <a:r>
              <a:rPr kumimoji="0" lang="en-Z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en-US" sz="2400" b="1" dirty="0" smtClean="0">
                <a:latin typeface="Arial Unicode MS" pitchFamily="34" charset="-128"/>
              </a:rPr>
              <a:t>Most vectors are genetically engineered.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en-Z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pic>
        <p:nvPicPr>
          <p:cNvPr id="5" name="Picture 6" descr="puc 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38911" y="2670175"/>
            <a:ext cx="2928889" cy="3044825"/>
          </a:xfrm>
          <a:prstGeom prst="rect">
            <a:avLst/>
          </a:prstGeom>
          <a:noFill/>
          <a:ln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62000" y="290513"/>
            <a:ext cx="7793037" cy="146208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5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PLASMID VECTORS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Oval 3"/>
          <p:cNvSpPr>
            <a:spLocks noChangeArrowheads="1"/>
          </p:cNvSpPr>
          <p:nvPr/>
        </p:nvSpPr>
        <p:spPr bwMode="auto">
          <a:xfrm>
            <a:off x="1676400" y="3173412"/>
            <a:ext cx="2806700" cy="2387600"/>
          </a:xfrm>
          <a:prstGeom prst="ellipse">
            <a:avLst/>
          </a:prstGeom>
          <a:solidFill>
            <a:srgbClr val="FFFF66"/>
          </a:solidFill>
          <a:ln w="9525">
            <a:round/>
            <a:headEnd/>
            <a:tailEnd/>
          </a:ln>
          <a:effectLst/>
          <a:scene3d>
            <a:camera prst="legacyObliqueBottomLeft">
              <a:rot lat="0" lon="212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en-U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133600" y="3440112"/>
            <a:ext cx="1930400" cy="1803400"/>
            <a:chOff x="2216" y="1840"/>
            <a:chExt cx="1216" cy="1136"/>
          </a:xfrm>
        </p:grpSpPr>
        <p:sp>
          <p:nvSpPr>
            <p:cNvPr id="22533" name="AutoShape 5"/>
            <p:cNvSpPr>
              <a:spLocks noChangeArrowheads="1"/>
            </p:cNvSpPr>
            <p:nvPr/>
          </p:nvSpPr>
          <p:spPr bwMode="auto">
            <a:xfrm>
              <a:off x="2296" y="2120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4" name="AutoShape 6"/>
            <p:cNvSpPr>
              <a:spLocks noChangeArrowheads="1"/>
            </p:cNvSpPr>
            <p:nvPr/>
          </p:nvSpPr>
          <p:spPr bwMode="auto">
            <a:xfrm>
              <a:off x="2608" y="1840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5" name="AutoShape 7"/>
            <p:cNvSpPr>
              <a:spLocks noChangeArrowheads="1"/>
            </p:cNvSpPr>
            <p:nvPr/>
          </p:nvSpPr>
          <p:spPr bwMode="auto">
            <a:xfrm>
              <a:off x="2216" y="2456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6" name="AutoShape 8"/>
            <p:cNvSpPr>
              <a:spLocks noChangeArrowheads="1"/>
            </p:cNvSpPr>
            <p:nvPr/>
          </p:nvSpPr>
          <p:spPr bwMode="auto">
            <a:xfrm>
              <a:off x="2552" y="2392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7" name="AutoShape 9"/>
            <p:cNvSpPr>
              <a:spLocks noChangeArrowheads="1"/>
            </p:cNvSpPr>
            <p:nvPr/>
          </p:nvSpPr>
          <p:spPr bwMode="auto">
            <a:xfrm>
              <a:off x="2848" y="2112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8" name="AutoShape 10"/>
            <p:cNvSpPr>
              <a:spLocks noChangeArrowheads="1"/>
            </p:cNvSpPr>
            <p:nvPr/>
          </p:nvSpPr>
          <p:spPr bwMode="auto">
            <a:xfrm>
              <a:off x="3240" y="2112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9" name="AutoShape 11"/>
            <p:cNvSpPr>
              <a:spLocks noChangeArrowheads="1"/>
            </p:cNvSpPr>
            <p:nvPr/>
          </p:nvSpPr>
          <p:spPr bwMode="auto">
            <a:xfrm>
              <a:off x="2592" y="2848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0" name="AutoShape 12"/>
            <p:cNvSpPr>
              <a:spLocks noChangeArrowheads="1"/>
            </p:cNvSpPr>
            <p:nvPr/>
          </p:nvSpPr>
          <p:spPr bwMode="auto">
            <a:xfrm>
              <a:off x="2952" y="2456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1" name="AutoShape 13"/>
            <p:cNvSpPr>
              <a:spLocks noChangeArrowheads="1"/>
            </p:cNvSpPr>
            <p:nvPr/>
          </p:nvSpPr>
          <p:spPr bwMode="auto">
            <a:xfrm>
              <a:off x="3304" y="2776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804863" y="6064250"/>
            <a:ext cx="7113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dirty="0">
                <a:latin typeface="Comic Sans MS" pitchFamily="66" charset="0"/>
              </a:rPr>
              <a:t>Spread transformed bacterial cells on the LB plate with selection drug and grow overnight.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1300163" y="2638425"/>
            <a:ext cx="235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Growing Culture</a:t>
            </a:r>
          </a:p>
        </p:txBody>
      </p:sp>
      <p:pic>
        <p:nvPicPr>
          <p:cNvPr id="17" name="Picture 6" descr="http://www.uic.edu/classes/phar/phar331/lecture7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881312"/>
            <a:ext cx="2971800" cy="2971800"/>
          </a:xfrm>
          <a:prstGeom prst="rect">
            <a:avLst/>
          </a:prstGeom>
          <a:noFill/>
        </p:spPr>
      </p:pic>
      <p:pic>
        <p:nvPicPr>
          <p:cNvPr id="18" name="Picture 6" descr="selectiv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54441" y="1219200"/>
            <a:ext cx="1703359" cy="1828800"/>
          </a:xfrm>
          <a:prstGeom prst="rect">
            <a:avLst/>
          </a:prstGeom>
          <a:noFill/>
          <a:ln/>
        </p:spPr>
      </p:pic>
      <p:sp>
        <p:nvSpPr>
          <p:cNvPr id="19" name="Rectangle 4"/>
          <p:cNvSpPr txBox="1">
            <a:spLocks noChangeArrowheads="1"/>
          </p:cNvSpPr>
          <p:nvPr/>
        </p:nvSpPr>
        <p:spPr>
          <a:xfrm>
            <a:off x="685800" y="138113"/>
            <a:ext cx="7793037" cy="14620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SELECTIVE MARKER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93037" cy="1462087"/>
          </a:xfrm>
        </p:spPr>
        <p:txBody>
          <a:bodyPr>
            <a:normAutofit/>
          </a:bodyPr>
          <a:lstStyle/>
          <a:p>
            <a:r>
              <a:rPr lang="en-ZA" dirty="0">
                <a:latin typeface="Arial" pitchFamily="34" charset="0"/>
              </a:rPr>
              <a:t>SELECTIVE MARKER</a:t>
            </a:r>
            <a:endParaRPr lang="en-GB" dirty="0">
              <a:latin typeface="Arial" pitchFamily="34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789"/>
          <a:stretch>
            <a:fillRect/>
          </a:stretch>
        </p:blipFill>
        <p:spPr bwMode="auto">
          <a:xfrm>
            <a:off x="1981200" y="981456"/>
            <a:ext cx="5715000" cy="5952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651</Words>
  <Application>Microsoft Office PowerPoint</Application>
  <PresentationFormat>On-screen Show (4:3)</PresentationFormat>
  <Paragraphs>88</Paragraphs>
  <Slides>22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CLONING VECTORS</vt:lpstr>
      <vt:lpstr>Types of vectors</vt:lpstr>
      <vt:lpstr>Bacterial plasmids</vt:lpstr>
      <vt:lpstr>Bacterial Plasmids in Nature</vt:lpstr>
      <vt:lpstr>Slide 6</vt:lpstr>
      <vt:lpstr>Slide 7</vt:lpstr>
      <vt:lpstr>Slide 8</vt:lpstr>
      <vt:lpstr>SELECTIVE MARKER</vt:lpstr>
      <vt:lpstr>ORIGIN OF REPLICATION</vt:lpstr>
      <vt:lpstr>MULTIPLE CLONING SITE</vt:lpstr>
      <vt:lpstr>Slide 12</vt:lpstr>
      <vt:lpstr>Slide 13</vt:lpstr>
      <vt:lpstr>Slide 14</vt:lpstr>
      <vt:lpstr>Plasmid Isolation from Bacteria </vt:lpstr>
      <vt:lpstr>Plasmid Isolation from Bacteria Alkaline denaturation </vt:lpstr>
      <vt:lpstr>Slide 17</vt:lpstr>
      <vt:lpstr>BACTERIOPHAGE LAMBDA</vt:lpstr>
      <vt:lpstr>BACTERIOPHAGE LAMBDA</vt:lpstr>
      <vt:lpstr>COSMID VECTOR</vt:lpstr>
      <vt:lpstr>Yeast Artificial Chromosomes 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Amir</dc:creator>
  <cp:lastModifiedBy>Amir</cp:lastModifiedBy>
  <cp:revision>105</cp:revision>
  <dcterms:created xsi:type="dcterms:W3CDTF">2013-12-01T17:09:11Z</dcterms:created>
  <dcterms:modified xsi:type="dcterms:W3CDTF">2016-04-19T07:30:32Z</dcterms:modified>
</cp:coreProperties>
</file>